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0" r:id="rId2"/>
    <p:sldId id="292" r:id="rId3"/>
    <p:sldId id="293" r:id="rId4"/>
    <p:sldId id="934" r:id="rId5"/>
    <p:sldId id="261" r:id="rId6"/>
    <p:sldId id="935" r:id="rId7"/>
    <p:sldId id="304" r:id="rId8"/>
    <p:sldId id="264" r:id="rId9"/>
    <p:sldId id="265" r:id="rId10"/>
    <p:sldId id="267" r:id="rId11"/>
    <p:sldId id="266" r:id="rId12"/>
    <p:sldId id="306" r:id="rId13"/>
    <p:sldId id="933" r:id="rId14"/>
    <p:sldId id="938" r:id="rId15"/>
    <p:sldId id="348" r:id="rId16"/>
    <p:sldId id="276" r:id="rId17"/>
    <p:sldId id="939" r:id="rId18"/>
    <p:sldId id="279" r:id="rId19"/>
    <p:sldId id="930" r:id="rId2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2B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17" autoAdjust="0"/>
  </p:normalViewPr>
  <p:slideViewPr>
    <p:cSldViewPr snapToGrid="0" snapToObjects="1">
      <p:cViewPr varScale="1">
        <p:scale>
          <a:sx n="114" d="100"/>
          <a:sy n="114" d="100"/>
        </p:scale>
        <p:origin x="438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7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/>
              <a:t>2017 MTR</a:t>
            </a:r>
            <a:r>
              <a:rPr lang="en-US" sz="1400" baseline="0"/>
              <a:t> Matriculates, 24 total</a:t>
            </a:r>
            <a:endParaRPr lang="en-US" sz="1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Sheet1!$B$27</c:f>
              <c:strCache>
                <c:ptCount val="1"/>
                <c:pt idx="0">
                  <c:v>Count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BA6-463D-B56A-8F9137735F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BA6-463D-B56A-8F9137735F7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BA6-463D-B56A-8F9137735F7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BA6-463D-B56A-8F9137735F7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BA6-463D-B56A-8F9137735F7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FBA6-463D-B56A-8F9137735F7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BA6-463D-B56A-8F9137735F7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BA6-463D-B56A-8F9137735F76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FBA6-463D-B56A-8F9137735F76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FBA6-463D-B56A-8F9137735F76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Sheet1!$A$28:$A$32</c:f>
              <c:strCache>
                <c:ptCount val="5"/>
                <c:pt idx="0">
                  <c:v>ITMAT, 2</c:v>
                </c:pt>
                <c:pt idx="1">
                  <c:v>Predoc TL1s, 11</c:v>
                </c:pt>
                <c:pt idx="2">
                  <c:v>Postdoc TL1s, 7</c:v>
                </c:pt>
                <c:pt idx="3">
                  <c:v>Dept T32/Tuition Benefits, 1</c:v>
                </c:pt>
                <c:pt idx="4">
                  <c:v>KL2, 3</c:v>
                </c:pt>
              </c:strCache>
            </c:strRef>
          </c:cat>
          <c:val>
            <c:numRef>
              <c:f>Sheet1!$B$28:$B$32</c:f>
              <c:numCache>
                <c:formatCode>General</c:formatCode>
                <c:ptCount val="5"/>
                <c:pt idx="0">
                  <c:v>2</c:v>
                </c:pt>
                <c:pt idx="1">
                  <c:v>11</c:v>
                </c:pt>
                <c:pt idx="2">
                  <c:v>7</c:v>
                </c:pt>
                <c:pt idx="3">
                  <c:v>1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BA6-463D-B56A-8F9137735F76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072E81-83E3-49E5-9508-478591B6E044}" type="doc">
      <dgm:prSet loTypeId="urn:microsoft.com/office/officeart/2011/layout/ConvergingText" loCatId="officeonlin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B328F11-EC80-490C-88A5-AD4EB7167A0B}">
      <dgm:prSet phldrT="[Text]" custT="1"/>
      <dgm:spPr>
        <a:xfrm>
          <a:off x="3065068" y="1797242"/>
          <a:ext cx="2326233" cy="2326409"/>
        </a:xfrm>
        <a:solidFill>
          <a:srgbClr val="4472C4">
            <a:hueOff val="-1793499"/>
            <a:satOff val="-2495"/>
            <a:lumOff val="-957"/>
            <a:alphaOff val="0"/>
          </a:srgbClr>
        </a:solidFill>
        <a:ln w="12700" cap="flat" cmpd="sng" algn="ctr">
          <a:solidFill>
            <a:srgbClr val="4472C4">
              <a:hueOff val="-1793499"/>
              <a:satOff val="-2495"/>
              <a:lumOff val="-957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2400" dirty="0">
              <a:solidFill>
                <a:sysClr val="window" lastClr="FFFFFF"/>
              </a:solidFill>
              <a:latin typeface="+mj-lt"/>
              <a:ea typeface="+mn-ea"/>
              <a:cs typeface="+mn-cs"/>
            </a:rPr>
            <a:t>In parallel or in sequence?</a:t>
          </a:r>
        </a:p>
      </dgm:t>
    </dgm:pt>
    <dgm:pt modelId="{A3CC32DD-D317-435F-B1FF-7933C5B770F0}" type="parTrans" cxnId="{01AE17C6-C9E9-48A6-9277-4EEAF37D77D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5A9EF72-51C2-444E-8440-88DFAD6F9310}" type="sibTrans" cxnId="{01AE17C6-C9E9-48A6-9277-4EEAF37D77D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4E7A7148-E321-4F2A-9C58-17F75C061055}">
      <dgm:prSet phldrT="[Text]" custT="1"/>
      <dgm:spPr>
        <a:xfrm>
          <a:off x="65836" y="489053"/>
          <a:ext cx="2594457" cy="574608"/>
        </a:xfrm>
        <a:noFill/>
        <a:ln>
          <a:noFill/>
        </a:ln>
        <a:effectLst/>
      </dgm:spPr>
      <dgm:t>
        <a:bodyPr/>
        <a:lstStyle/>
        <a:p>
          <a:r>
            <a:rPr lang="en-US" sz="1800" dirty="0">
              <a:solidFill>
                <a:schemeClr val="tx2"/>
              </a:solidFill>
              <a:latin typeface="+mj-lt"/>
              <a:ea typeface="+mn-ea"/>
              <a:cs typeface="+mn-cs"/>
            </a:rPr>
            <a:t>Medical School</a:t>
          </a:r>
        </a:p>
        <a:p>
          <a:r>
            <a:rPr lang="en-US" sz="1000" dirty="0">
              <a:solidFill>
                <a:schemeClr val="tx2"/>
              </a:solidFill>
              <a:latin typeface="+mj-lt"/>
              <a:ea typeface="+mn-ea"/>
              <a:cs typeface="+mn-cs"/>
            </a:rPr>
            <a:t> </a:t>
          </a:r>
        </a:p>
      </dgm:t>
    </dgm:pt>
    <dgm:pt modelId="{D4D502C2-E3D8-426A-8576-97FF4445E614}" type="parTrans" cxnId="{22AF42F0-3F16-4512-9587-87A087035E2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CA1C17B1-A0A3-480A-9D66-3C5A04D0E523}" type="sibTrans" cxnId="{22AF42F0-3F16-4512-9587-87A087035E2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EE43331-F0B8-497A-AE6B-A2EC682037D3}">
      <dgm:prSet phldrT="[Text]" custT="1"/>
      <dgm:spPr>
        <a:xfrm>
          <a:off x="0" y="1671130"/>
          <a:ext cx="2414016" cy="574608"/>
        </a:xfrm>
        <a:noFill/>
        <a:ln>
          <a:noFill/>
        </a:ln>
        <a:effectLst/>
      </dgm:spPr>
      <dgm:t>
        <a:bodyPr/>
        <a:lstStyle/>
        <a:p>
          <a:r>
            <a:rPr lang="en-US" sz="1800" dirty="0">
              <a:solidFill>
                <a:schemeClr val="tx2"/>
              </a:solidFill>
              <a:latin typeface="+mj-lt"/>
              <a:ea typeface="+mn-ea"/>
              <a:cs typeface="+mn-cs"/>
            </a:rPr>
            <a:t>Residency &amp; Subspecialty Training</a:t>
          </a:r>
        </a:p>
        <a:p>
          <a:r>
            <a:rPr lang="en-US" sz="500" dirty="0">
              <a:solidFill>
                <a:schemeClr val="tx2"/>
              </a:solidFill>
              <a:latin typeface="+mj-lt"/>
              <a:ea typeface="+mn-ea"/>
              <a:cs typeface="+mn-cs"/>
            </a:rPr>
            <a:t> </a:t>
          </a:r>
        </a:p>
      </dgm:t>
    </dgm:pt>
    <dgm:pt modelId="{175137C9-40B2-4DCF-BDFC-59A508EB6D39}" type="parTrans" cxnId="{B279DF1D-5505-4A45-AEB7-C242141E4B98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497F91B4-CB02-4579-85D4-9AFC7E80199E}" type="sibTrans" cxnId="{B279DF1D-5505-4A45-AEB7-C242141E4B98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115B2D3-0666-4F5E-918D-F8CE6640789D}">
      <dgm:prSet phldrT="[Text]" custT="1"/>
      <dgm:spPr>
        <a:xfrm>
          <a:off x="0" y="2952232"/>
          <a:ext cx="2414016" cy="574608"/>
        </a:xfrm>
        <a:noFill/>
        <a:ln>
          <a:noFill/>
        </a:ln>
        <a:effectLst/>
      </dgm:spPr>
      <dgm:t>
        <a:bodyPr/>
        <a:lstStyle/>
        <a:p>
          <a:r>
            <a:rPr lang="en-US" sz="1800" dirty="0">
              <a:solidFill>
                <a:schemeClr val="tx2"/>
              </a:solidFill>
              <a:latin typeface="+mj-lt"/>
              <a:ea typeface="+mn-ea"/>
              <a:cs typeface="+mn-cs"/>
            </a:rPr>
            <a:t>Research Training               -Apprentice Model or Formalized Program</a:t>
          </a:r>
        </a:p>
      </dgm:t>
    </dgm:pt>
    <dgm:pt modelId="{BA731A62-9308-4D29-A42A-0BBA4CA229D0}" type="parTrans" cxnId="{E4D97B27-9632-4AF8-BBF8-61E3EAF1438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275AB12A-E205-46D7-872B-00F2065745E7}" type="sibTrans" cxnId="{E4D97B27-9632-4AF8-BBF8-61E3EAF1438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72118CE6-EB9D-4A36-B06F-D6459CADB5AF}">
      <dgm:prSet phldrT="[Text]" custT="1"/>
      <dgm:spPr>
        <a:xfrm>
          <a:off x="65836" y="4123207"/>
          <a:ext cx="2594457" cy="574608"/>
        </a:xfrm>
        <a:noFill/>
        <a:ln>
          <a:noFill/>
        </a:ln>
        <a:effectLst/>
      </dgm:spPr>
      <dgm:t>
        <a:bodyPr/>
        <a:lstStyle/>
        <a:p>
          <a:r>
            <a:rPr lang="en-US" sz="1800" dirty="0">
              <a:solidFill>
                <a:schemeClr val="tx2"/>
              </a:solidFill>
              <a:latin typeface="+mj-lt"/>
              <a:ea typeface="+mn-ea"/>
              <a:cs typeface="+mn-cs"/>
            </a:rPr>
            <a:t>Non-Research Training                                        -MBA, JD, </a:t>
          </a:r>
          <a:r>
            <a:rPr lang="en-US" sz="1800" dirty="0" err="1">
              <a:solidFill>
                <a:schemeClr val="tx2"/>
              </a:solidFill>
              <a:latin typeface="+mj-lt"/>
              <a:ea typeface="+mn-ea"/>
              <a:cs typeface="+mn-cs"/>
            </a:rPr>
            <a:t>etc</a:t>
          </a:r>
          <a:endParaRPr lang="en-US" sz="1800" dirty="0">
            <a:solidFill>
              <a:schemeClr val="tx2"/>
            </a:solidFill>
            <a:latin typeface="+mj-lt"/>
            <a:ea typeface="+mn-ea"/>
            <a:cs typeface="+mn-cs"/>
          </a:endParaRPr>
        </a:p>
      </dgm:t>
    </dgm:pt>
    <dgm:pt modelId="{B526A969-18DF-4B6A-A2D5-9A0CB40965F8}" type="parTrans" cxnId="{0B194146-35A7-4986-8A7C-05C8A2A8E18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EDEEDA49-A134-4008-B861-F00843EB2ABC}" type="sibTrans" cxnId="{0B194146-35A7-4986-8A7C-05C8A2A8E18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7CB93C73-F8C5-47D6-94F2-731EE34E0621}" type="pres">
      <dgm:prSet presAssocID="{5B072E81-83E3-49E5-9508-478591B6E044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</dgm:pt>
    <dgm:pt modelId="{013F27FC-646E-460F-9910-384599B1B73A}" type="pres">
      <dgm:prSet presAssocID="{FB328F11-EC80-490C-88A5-AD4EB7167A0B}" presName="composite" presStyleCnt="0"/>
      <dgm:spPr/>
    </dgm:pt>
    <dgm:pt modelId="{01FDE35C-9782-43EB-9E3C-DCCF3233CCE9}" type="pres">
      <dgm:prSet presAssocID="{FB328F11-EC80-490C-88A5-AD4EB7167A0B}" presName="ParentAccent1" presStyleLbl="alignNode1" presStyleIdx="0" presStyleCnt="42"/>
      <dgm:spPr>
        <a:xfrm>
          <a:off x="7897977" y="2849655"/>
          <a:ext cx="230022" cy="230020"/>
        </a:xfrm>
        <a:prstGeom prst="ellipse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3DBDDAF3-7887-40C0-91E7-9BA1B7D096D6}" type="pres">
      <dgm:prSet presAssocID="{FB328F11-EC80-490C-88A5-AD4EB7167A0B}" presName="ParentAccent2" presStyleLbl="alignNode1" presStyleIdx="1" presStyleCnt="42"/>
      <dgm:spPr>
        <a:xfrm>
          <a:off x="7476947" y="2849655"/>
          <a:ext cx="230022" cy="230020"/>
        </a:xfrm>
        <a:prstGeom prst="ellipse">
          <a:avLst/>
        </a:prstGeom>
        <a:solidFill>
          <a:srgbClr val="4472C4">
            <a:hueOff val="-179350"/>
            <a:satOff val="-249"/>
            <a:lumOff val="-96"/>
            <a:alphaOff val="0"/>
          </a:srgbClr>
        </a:solidFill>
        <a:ln w="12700" cap="flat" cmpd="sng" algn="ctr">
          <a:solidFill>
            <a:srgbClr val="4472C4">
              <a:hueOff val="-179350"/>
              <a:satOff val="-249"/>
              <a:lumOff val="-96"/>
              <a:alphaOff val="0"/>
            </a:srgbClr>
          </a:solidFill>
          <a:prstDash val="solid"/>
          <a:miter lim="800000"/>
        </a:ln>
        <a:effectLst/>
      </dgm:spPr>
    </dgm:pt>
    <dgm:pt modelId="{1333F6F1-78D1-42C4-8A40-61EE7BC69010}" type="pres">
      <dgm:prSet presAssocID="{FB328F11-EC80-490C-88A5-AD4EB7167A0B}" presName="ParentAccent3" presStyleLbl="alignNode1" presStyleIdx="2" presStyleCnt="42"/>
      <dgm:spPr>
        <a:xfrm>
          <a:off x="7056729" y="2849655"/>
          <a:ext cx="230022" cy="230020"/>
        </a:xfrm>
        <a:prstGeom prst="ellipse">
          <a:avLst/>
        </a:prstGeom>
        <a:solidFill>
          <a:srgbClr val="4472C4">
            <a:hueOff val="-358700"/>
            <a:satOff val="-499"/>
            <a:lumOff val="-191"/>
            <a:alphaOff val="0"/>
          </a:srgbClr>
        </a:solidFill>
        <a:ln w="12700" cap="flat" cmpd="sng" algn="ctr">
          <a:solidFill>
            <a:srgbClr val="4472C4">
              <a:hueOff val="-358700"/>
              <a:satOff val="-499"/>
              <a:lumOff val="-191"/>
              <a:alphaOff val="0"/>
            </a:srgbClr>
          </a:solidFill>
          <a:prstDash val="solid"/>
          <a:miter lim="800000"/>
        </a:ln>
        <a:effectLst/>
      </dgm:spPr>
    </dgm:pt>
    <dgm:pt modelId="{9A7F8F13-B9DB-4189-AD01-8F11E786D228}" type="pres">
      <dgm:prSet presAssocID="{FB328F11-EC80-490C-88A5-AD4EB7167A0B}" presName="ParentAccent4" presStyleLbl="alignNode1" presStyleIdx="3" presStyleCnt="42"/>
      <dgm:spPr>
        <a:xfrm>
          <a:off x="6635699" y="2849655"/>
          <a:ext cx="230022" cy="230020"/>
        </a:xfrm>
        <a:prstGeom prst="ellipse">
          <a:avLst/>
        </a:prstGeom>
        <a:solidFill>
          <a:srgbClr val="4472C4">
            <a:hueOff val="-538050"/>
            <a:satOff val="-748"/>
            <a:lumOff val="-287"/>
            <a:alphaOff val="0"/>
          </a:srgbClr>
        </a:solidFill>
        <a:ln w="12700" cap="flat" cmpd="sng" algn="ctr">
          <a:solidFill>
            <a:srgbClr val="4472C4">
              <a:hueOff val="-538050"/>
              <a:satOff val="-748"/>
              <a:lumOff val="-287"/>
              <a:alphaOff val="0"/>
            </a:srgbClr>
          </a:solidFill>
          <a:prstDash val="solid"/>
          <a:miter lim="800000"/>
        </a:ln>
        <a:effectLst/>
      </dgm:spPr>
    </dgm:pt>
    <dgm:pt modelId="{BE14B6E8-F41C-4386-802B-7F4E67C0FDE9}" type="pres">
      <dgm:prSet presAssocID="{FB328F11-EC80-490C-88A5-AD4EB7167A0B}" presName="ParentAccent5" presStyleLbl="alignNode1" presStyleIdx="4" presStyleCnt="42"/>
      <dgm:spPr>
        <a:xfrm>
          <a:off x="6214668" y="2849655"/>
          <a:ext cx="230022" cy="230020"/>
        </a:xfrm>
        <a:prstGeom prst="ellipse">
          <a:avLst/>
        </a:prstGeom>
        <a:solidFill>
          <a:srgbClr val="4472C4">
            <a:hueOff val="-717399"/>
            <a:satOff val="-998"/>
            <a:lumOff val="-383"/>
            <a:alphaOff val="0"/>
          </a:srgbClr>
        </a:solidFill>
        <a:ln w="12700" cap="flat" cmpd="sng" algn="ctr">
          <a:solidFill>
            <a:srgbClr val="4472C4">
              <a:hueOff val="-717399"/>
              <a:satOff val="-998"/>
              <a:lumOff val="-383"/>
              <a:alphaOff val="0"/>
            </a:srgbClr>
          </a:solidFill>
          <a:prstDash val="solid"/>
          <a:miter lim="800000"/>
        </a:ln>
        <a:effectLst/>
      </dgm:spPr>
    </dgm:pt>
    <dgm:pt modelId="{886C72C2-FF61-474A-B1C4-F4B6E9C86D60}" type="pres">
      <dgm:prSet presAssocID="{FB328F11-EC80-490C-88A5-AD4EB7167A0B}" presName="ParentAccent6" presStyleLbl="alignNode1" presStyleIdx="5" presStyleCnt="42"/>
      <dgm:spPr>
        <a:xfrm>
          <a:off x="5564428" y="2734644"/>
          <a:ext cx="460044" cy="459597"/>
        </a:xfrm>
        <a:prstGeom prst="ellipse">
          <a:avLst/>
        </a:prstGeom>
        <a:solidFill>
          <a:srgbClr val="4472C4">
            <a:hueOff val="-896749"/>
            <a:satOff val="-1247"/>
            <a:lumOff val="-478"/>
            <a:alphaOff val="0"/>
          </a:srgbClr>
        </a:solidFill>
        <a:ln w="12700" cap="flat" cmpd="sng" algn="ctr">
          <a:solidFill>
            <a:srgbClr val="4472C4">
              <a:hueOff val="-896749"/>
              <a:satOff val="-1247"/>
              <a:lumOff val="-478"/>
              <a:alphaOff val="0"/>
            </a:srgbClr>
          </a:solidFill>
          <a:prstDash val="solid"/>
          <a:miter lim="800000"/>
        </a:ln>
        <a:effectLst/>
      </dgm:spPr>
    </dgm:pt>
    <dgm:pt modelId="{38F3A55A-08E2-48F4-A1B0-EC42EB4A786F}" type="pres">
      <dgm:prSet presAssocID="{FB328F11-EC80-490C-88A5-AD4EB7167A0B}" presName="ParentAccent7" presStyleLbl="alignNode1" presStyleIdx="6" presStyleCnt="42"/>
      <dgm:spPr>
        <a:xfrm>
          <a:off x="7523276" y="2374959"/>
          <a:ext cx="230022" cy="230020"/>
        </a:xfrm>
        <a:prstGeom prst="ellipse">
          <a:avLst/>
        </a:prstGeom>
        <a:solidFill>
          <a:srgbClr val="4472C4">
            <a:hueOff val="-1076099"/>
            <a:satOff val="-1497"/>
            <a:lumOff val="-574"/>
            <a:alphaOff val="0"/>
          </a:srgbClr>
        </a:solidFill>
        <a:ln w="12700" cap="flat" cmpd="sng" algn="ctr">
          <a:solidFill>
            <a:srgbClr val="4472C4">
              <a:hueOff val="-1076099"/>
              <a:satOff val="-1497"/>
              <a:lumOff val="-574"/>
              <a:alphaOff val="0"/>
            </a:srgbClr>
          </a:solidFill>
          <a:prstDash val="solid"/>
          <a:miter lim="800000"/>
        </a:ln>
        <a:effectLst/>
      </dgm:spPr>
    </dgm:pt>
    <dgm:pt modelId="{369C2F4E-390A-4408-AC3B-41746A9B53CE}" type="pres">
      <dgm:prSet presAssocID="{FB328F11-EC80-490C-88A5-AD4EB7167A0B}" presName="ParentAccent8" presStyleLbl="alignNode1" presStyleIdx="7" presStyleCnt="42"/>
      <dgm:spPr>
        <a:xfrm>
          <a:off x="7523276" y="3327459"/>
          <a:ext cx="230022" cy="230020"/>
        </a:xfrm>
        <a:prstGeom prst="ellipse">
          <a:avLst/>
        </a:prstGeom>
        <a:solidFill>
          <a:srgbClr val="4472C4">
            <a:hueOff val="-1255449"/>
            <a:satOff val="-1746"/>
            <a:lumOff val="-670"/>
            <a:alphaOff val="0"/>
          </a:srgbClr>
        </a:solidFill>
        <a:ln w="12700" cap="flat" cmpd="sng" algn="ctr">
          <a:solidFill>
            <a:srgbClr val="4472C4">
              <a:hueOff val="-1255449"/>
              <a:satOff val="-1746"/>
              <a:lumOff val="-670"/>
              <a:alphaOff val="0"/>
            </a:srgbClr>
          </a:solidFill>
          <a:prstDash val="solid"/>
          <a:miter lim="800000"/>
        </a:ln>
        <a:effectLst/>
      </dgm:spPr>
    </dgm:pt>
    <dgm:pt modelId="{38507B57-AA18-4485-9CA5-F7E66316069F}" type="pres">
      <dgm:prSet presAssocID="{FB328F11-EC80-490C-88A5-AD4EB7167A0B}" presName="ParentAccent9" presStyleLbl="alignNode1" presStyleIdx="8" presStyleCnt="42"/>
      <dgm:spPr>
        <a:xfrm>
          <a:off x="7728915" y="2581445"/>
          <a:ext cx="230022" cy="230020"/>
        </a:xfrm>
        <a:prstGeom prst="ellipse">
          <a:avLst/>
        </a:prstGeom>
        <a:solidFill>
          <a:srgbClr val="4472C4">
            <a:hueOff val="-1434799"/>
            <a:satOff val="-1996"/>
            <a:lumOff val="-765"/>
            <a:alphaOff val="0"/>
          </a:srgbClr>
        </a:solidFill>
        <a:ln w="12700" cap="flat" cmpd="sng" algn="ctr">
          <a:solidFill>
            <a:srgbClr val="4472C4">
              <a:hueOff val="-1434799"/>
              <a:satOff val="-1996"/>
              <a:lumOff val="-765"/>
              <a:alphaOff val="0"/>
            </a:srgbClr>
          </a:solidFill>
          <a:prstDash val="solid"/>
          <a:miter lim="800000"/>
        </a:ln>
        <a:effectLst/>
      </dgm:spPr>
    </dgm:pt>
    <dgm:pt modelId="{4C3364EC-3651-44E4-834F-14A151387C2B}" type="pres">
      <dgm:prSet presAssocID="{FB328F11-EC80-490C-88A5-AD4EB7167A0B}" presName="ParentAccent10" presStyleLbl="alignNode1" presStyleIdx="9" presStyleCnt="42"/>
      <dgm:spPr>
        <a:xfrm>
          <a:off x="7741920" y="3122305"/>
          <a:ext cx="230022" cy="230020"/>
        </a:xfrm>
        <a:prstGeom prst="ellipse">
          <a:avLst/>
        </a:prstGeom>
        <a:solidFill>
          <a:srgbClr val="4472C4">
            <a:hueOff val="-1614149"/>
            <a:satOff val="-2245"/>
            <a:lumOff val="-861"/>
            <a:alphaOff val="0"/>
          </a:srgbClr>
        </a:solidFill>
        <a:ln w="12700" cap="flat" cmpd="sng" algn="ctr">
          <a:solidFill>
            <a:srgbClr val="4472C4">
              <a:hueOff val="-1614149"/>
              <a:satOff val="-2245"/>
              <a:lumOff val="-861"/>
              <a:alphaOff val="0"/>
            </a:srgbClr>
          </a:solidFill>
          <a:prstDash val="solid"/>
          <a:miter lim="800000"/>
        </a:ln>
        <a:effectLst/>
      </dgm:spPr>
    </dgm:pt>
    <dgm:pt modelId="{6A5BD787-FAD6-4596-98CF-E150702FAB00}" type="pres">
      <dgm:prSet presAssocID="{FB328F11-EC80-490C-88A5-AD4EB7167A0B}" presName="Parent" presStyleLbl="alignNode1" presStyleIdx="10" presStyleCnt="42">
        <dgm:presLayoutVars>
          <dgm:chMax val="5"/>
          <dgm:chPref val="3"/>
          <dgm:bulletEnabled val="1"/>
        </dgm:presLayoutVars>
      </dgm:prSet>
      <dgm:spPr>
        <a:prstGeom prst="ellipse">
          <a:avLst/>
        </a:prstGeom>
      </dgm:spPr>
    </dgm:pt>
    <dgm:pt modelId="{BEE825C0-45CE-4FBC-997A-45BE8EFCC5DC}" type="pres">
      <dgm:prSet presAssocID="{4E7A7148-E321-4F2A-9C58-17F75C061055}" presName="Child1Accent1" presStyleLbl="alignNode1" presStyleIdx="11" presStyleCnt="42"/>
      <dgm:spPr>
        <a:xfrm>
          <a:off x="3173171" y="1423347"/>
          <a:ext cx="460044" cy="459597"/>
        </a:xfrm>
        <a:prstGeom prst="ellipse">
          <a:avLst/>
        </a:prstGeom>
        <a:solidFill>
          <a:srgbClr val="4472C4">
            <a:hueOff val="-1972849"/>
            <a:satOff val="-2744"/>
            <a:lumOff val="-1052"/>
            <a:alphaOff val="0"/>
          </a:srgbClr>
        </a:solidFill>
        <a:ln w="12700" cap="flat" cmpd="sng" algn="ctr">
          <a:solidFill>
            <a:srgbClr val="4472C4">
              <a:hueOff val="-1972849"/>
              <a:satOff val="-2744"/>
              <a:lumOff val="-1052"/>
              <a:alphaOff val="0"/>
            </a:srgbClr>
          </a:solidFill>
          <a:prstDash val="solid"/>
          <a:miter lim="800000"/>
        </a:ln>
        <a:effectLst/>
      </dgm:spPr>
    </dgm:pt>
    <dgm:pt modelId="{621B0396-C3EB-4DB5-96D5-7113ECA72763}" type="pres">
      <dgm:prSet presAssocID="{4E7A7148-E321-4F2A-9C58-17F75C061055}" presName="Child1Accent2" presStyleLbl="alignNode1" presStyleIdx="12" presStyleCnt="42"/>
      <dgm:spPr>
        <a:xfrm>
          <a:off x="2913888" y="1208424"/>
          <a:ext cx="230022" cy="230020"/>
        </a:xfrm>
        <a:prstGeom prst="ellipse">
          <a:avLst/>
        </a:prstGeom>
        <a:solidFill>
          <a:srgbClr val="4472C4">
            <a:hueOff val="-2152198"/>
            <a:satOff val="-2994"/>
            <a:lumOff val="-1148"/>
            <a:alphaOff val="0"/>
          </a:srgbClr>
        </a:solidFill>
        <a:ln w="12700" cap="flat" cmpd="sng" algn="ctr">
          <a:solidFill>
            <a:srgbClr val="4472C4">
              <a:hueOff val="-2152198"/>
              <a:satOff val="-2994"/>
              <a:lumOff val="-1148"/>
              <a:alphaOff val="0"/>
            </a:srgbClr>
          </a:solidFill>
          <a:prstDash val="solid"/>
          <a:miter lim="800000"/>
        </a:ln>
        <a:effectLst/>
      </dgm:spPr>
    </dgm:pt>
    <dgm:pt modelId="{388AD812-20B7-423B-BF8E-A0E425830448}" type="pres">
      <dgm:prSet presAssocID="{4E7A7148-E321-4F2A-9C58-17F75C061055}" presName="Child1Accent3" presStyleLbl="alignNode1" presStyleIdx="13" presStyleCnt="42"/>
      <dgm:spPr>
        <a:xfrm>
          <a:off x="2439212" y="1057445"/>
          <a:ext cx="230022" cy="230020"/>
        </a:xfrm>
        <a:prstGeom prst="ellipse">
          <a:avLst/>
        </a:prstGeom>
        <a:solidFill>
          <a:srgbClr val="4472C4">
            <a:hueOff val="-2331548"/>
            <a:satOff val="-3243"/>
            <a:lumOff val="-1244"/>
            <a:alphaOff val="0"/>
          </a:srgbClr>
        </a:solidFill>
        <a:ln w="12700" cap="flat" cmpd="sng" algn="ctr">
          <a:solidFill>
            <a:srgbClr val="4472C4">
              <a:hueOff val="-2331548"/>
              <a:satOff val="-3243"/>
              <a:lumOff val="-1244"/>
              <a:alphaOff val="0"/>
            </a:srgbClr>
          </a:solidFill>
          <a:prstDash val="solid"/>
          <a:miter lim="800000"/>
        </a:ln>
        <a:effectLst/>
      </dgm:spPr>
    </dgm:pt>
    <dgm:pt modelId="{9A7F98BD-97C1-4316-A907-33FA0B3E1938}" type="pres">
      <dgm:prSet presAssocID="{4E7A7148-E321-4F2A-9C58-17F75C061055}" presName="Child1Accent4" presStyleLbl="alignNode1" presStyleIdx="14" presStyleCnt="42"/>
      <dgm:spPr>
        <a:xfrm>
          <a:off x="1965350" y="1057445"/>
          <a:ext cx="230022" cy="230020"/>
        </a:xfrm>
        <a:prstGeom prst="ellipse">
          <a:avLst/>
        </a:prstGeom>
        <a:solidFill>
          <a:srgbClr val="4472C4">
            <a:hueOff val="-2510898"/>
            <a:satOff val="-3492"/>
            <a:lumOff val="-1339"/>
            <a:alphaOff val="0"/>
          </a:srgbClr>
        </a:solidFill>
        <a:ln w="12700" cap="flat" cmpd="sng" algn="ctr">
          <a:solidFill>
            <a:srgbClr val="4472C4">
              <a:hueOff val="-2510898"/>
              <a:satOff val="-3492"/>
              <a:lumOff val="-1339"/>
              <a:alphaOff val="0"/>
            </a:srgbClr>
          </a:solidFill>
          <a:prstDash val="solid"/>
          <a:miter lim="800000"/>
        </a:ln>
        <a:effectLst/>
      </dgm:spPr>
    </dgm:pt>
    <dgm:pt modelId="{286116E7-B64C-47B2-ABAD-900BEC980229}" type="pres">
      <dgm:prSet presAssocID="{4E7A7148-E321-4F2A-9C58-17F75C061055}" presName="Child1Accent5" presStyleLbl="alignNode1" presStyleIdx="15" presStyleCnt="42"/>
      <dgm:spPr>
        <a:xfrm>
          <a:off x="1491488" y="1057445"/>
          <a:ext cx="230022" cy="230020"/>
        </a:xfrm>
        <a:prstGeom prst="ellipse">
          <a:avLst/>
        </a:prstGeom>
        <a:solidFill>
          <a:srgbClr val="4472C4">
            <a:hueOff val="-2690248"/>
            <a:satOff val="-3742"/>
            <a:lumOff val="-1435"/>
            <a:alphaOff val="0"/>
          </a:srgbClr>
        </a:solidFill>
        <a:ln w="12700" cap="flat" cmpd="sng" algn="ctr">
          <a:solidFill>
            <a:srgbClr val="4472C4">
              <a:hueOff val="-2690248"/>
              <a:satOff val="-3742"/>
              <a:lumOff val="-1435"/>
              <a:alphaOff val="0"/>
            </a:srgbClr>
          </a:solidFill>
          <a:prstDash val="solid"/>
          <a:miter lim="800000"/>
        </a:ln>
        <a:effectLst/>
      </dgm:spPr>
    </dgm:pt>
    <dgm:pt modelId="{BBF223B5-2FC5-4660-B7AD-BAE2B5D3ABFE}" type="pres">
      <dgm:prSet presAssocID="{4E7A7148-E321-4F2A-9C58-17F75C061055}" presName="Child1Accent6" presStyleLbl="alignNode1" presStyleIdx="16" presStyleCnt="42"/>
      <dgm:spPr>
        <a:xfrm>
          <a:off x="1017625" y="1057445"/>
          <a:ext cx="230022" cy="230020"/>
        </a:xfrm>
        <a:prstGeom prst="ellipse">
          <a:avLst/>
        </a:prstGeom>
        <a:solidFill>
          <a:srgbClr val="4472C4">
            <a:hueOff val="-2869598"/>
            <a:satOff val="-3991"/>
            <a:lumOff val="-1531"/>
            <a:alphaOff val="0"/>
          </a:srgbClr>
        </a:solidFill>
        <a:ln w="12700" cap="flat" cmpd="sng" algn="ctr">
          <a:solidFill>
            <a:srgbClr val="4472C4">
              <a:hueOff val="-2869598"/>
              <a:satOff val="-3991"/>
              <a:lumOff val="-1531"/>
              <a:alphaOff val="0"/>
            </a:srgbClr>
          </a:solidFill>
          <a:prstDash val="solid"/>
          <a:miter lim="800000"/>
        </a:ln>
        <a:effectLst/>
      </dgm:spPr>
    </dgm:pt>
    <dgm:pt modelId="{87DD2A2B-8BB9-4D43-8740-4F0277B4DA82}" type="pres">
      <dgm:prSet presAssocID="{4E7A7148-E321-4F2A-9C58-17F75C061055}" presName="Child1Accent7" presStyleLbl="alignNode1" presStyleIdx="17" presStyleCnt="42"/>
      <dgm:spPr>
        <a:xfrm>
          <a:off x="542950" y="1057445"/>
          <a:ext cx="230022" cy="230020"/>
        </a:xfrm>
        <a:prstGeom prst="ellipse">
          <a:avLst/>
        </a:prstGeom>
        <a:solidFill>
          <a:srgbClr val="4472C4">
            <a:hueOff val="-3048948"/>
            <a:satOff val="-4241"/>
            <a:lumOff val="-1626"/>
            <a:alphaOff val="0"/>
          </a:srgbClr>
        </a:solidFill>
        <a:ln w="12700" cap="flat" cmpd="sng" algn="ctr">
          <a:solidFill>
            <a:srgbClr val="4472C4">
              <a:hueOff val="-3048948"/>
              <a:satOff val="-4241"/>
              <a:lumOff val="-1626"/>
              <a:alphaOff val="0"/>
            </a:srgbClr>
          </a:solidFill>
          <a:prstDash val="solid"/>
          <a:miter lim="800000"/>
        </a:ln>
        <a:effectLst/>
      </dgm:spPr>
    </dgm:pt>
    <dgm:pt modelId="{61950472-AF2D-4782-989C-F7C6901653EB}" type="pres">
      <dgm:prSet presAssocID="{4E7A7148-E321-4F2A-9C58-17F75C061055}" presName="Child1Accent8" presStyleLbl="alignNode1" presStyleIdx="18" presStyleCnt="42"/>
      <dgm:spPr>
        <a:xfrm>
          <a:off x="69088" y="1057445"/>
          <a:ext cx="230022" cy="230020"/>
        </a:xfrm>
        <a:prstGeom prst="ellipse">
          <a:avLst/>
        </a:prstGeom>
        <a:solidFill>
          <a:srgbClr val="4472C4">
            <a:hueOff val="-3228298"/>
            <a:satOff val="-4490"/>
            <a:lumOff val="-1722"/>
            <a:alphaOff val="0"/>
          </a:srgbClr>
        </a:solidFill>
        <a:ln w="12700" cap="flat" cmpd="sng" algn="ctr">
          <a:solidFill>
            <a:srgbClr val="4472C4">
              <a:hueOff val="-3228298"/>
              <a:satOff val="-4490"/>
              <a:lumOff val="-1722"/>
              <a:alphaOff val="0"/>
            </a:srgbClr>
          </a:solidFill>
          <a:prstDash val="solid"/>
          <a:miter lim="800000"/>
        </a:ln>
        <a:effectLst/>
      </dgm:spPr>
    </dgm:pt>
    <dgm:pt modelId="{2E01371B-EB37-4E06-8C13-F21CC55C7679}" type="pres">
      <dgm:prSet presAssocID="{4E7A7148-E321-4F2A-9C58-17F75C061055}" presName="Child1Accent9" presStyleLbl="alignNode1" presStyleIdx="19" presStyleCnt="42"/>
      <dgm:spPr/>
    </dgm:pt>
    <dgm:pt modelId="{62280353-EB80-48E6-BC39-973247D3D8B9}" type="pres">
      <dgm:prSet presAssocID="{4E7A7148-E321-4F2A-9C58-17F75C061055}" presName="Child1" presStyleLbl="revTx" presStyleIdx="0" presStyleCnt="4">
        <dgm:presLayoutVars>
          <dgm:chMax/>
          <dgm:chPref val="0"/>
          <dgm:bulletEnabled val="1"/>
        </dgm:presLayoutVars>
      </dgm:prSet>
      <dgm:spPr>
        <a:prstGeom prst="rect">
          <a:avLst/>
        </a:prstGeom>
      </dgm:spPr>
    </dgm:pt>
    <dgm:pt modelId="{BBBB465E-0AD6-417E-8B0F-EF74ABF8CD99}" type="pres">
      <dgm:prSet presAssocID="{9EE43331-F0B8-497A-AE6B-A2EC682037D3}" presName="Child2Accent1" presStyleLbl="alignNode1" presStyleIdx="20" presStyleCnt="42"/>
      <dgm:spPr>
        <a:xfrm>
          <a:off x="2566822" y="2143162"/>
          <a:ext cx="460044" cy="459597"/>
        </a:xfrm>
        <a:prstGeom prst="ellipse">
          <a:avLst/>
        </a:prstGeom>
        <a:solidFill>
          <a:srgbClr val="4472C4">
            <a:hueOff val="-3586997"/>
            <a:satOff val="-4989"/>
            <a:lumOff val="-1913"/>
            <a:alphaOff val="0"/>
          </a:srgbClr>
        </a:solidFill>
        <a:ln w="12700" cap="flat" cmpd="sng" algn="ctr">
          <a:solidFill>
            <a:srgbClr val="4472C4">
              <a:hueOff val="-3586997"/>
              <a:satOff val="-4989"/>
              <a:lumOff val="-1913"/>
              <a:alphaOff val="0"/>
            </a:srgbClr>
          </a:solidFill>
          <a:prstDash val="solid"/>
          <a:miter lim="800000"/>
        </a:ln>
        <a:effectLst/>
      </dgm:spPr>
    </dgm:pt>
    <dgm:pt modelId="{1BA33113-25FD-4951-93E9-F614A7F64FED}" type="pres">
      <dgm:prSet presAssocID="{9EE43331-F0B8-497A-AE6B-A2EC682037D3}" presName="Child2Accent2" presStyleLbl="alignNode1" presStyleIdx="21" presStyleCnt="42"/>
      <dgm:spPr>
        <a:xfrm>
          <a:off x="2185619" y="2237302"/>
          <a:ext cx="230022" cy="230020"/>
        </a:xfrm>
        <a:prstGeom prst="ellipse">
          <a:avLst/>
        </a:prstGeom>
        <a:solidFill>
          <a:srgbClr val="4472C4">
            <a:hueOff val="-3766347"/>
            <a:satOff val="-5239"/>
            <a:lumOff val="-2009"/>
            <a:alphaOff val="0"/>
          </a:srgbClr>
        </a:solidFill>
        <a:ln w="12700" cap="flat" cmpd="sng" algn="ctr">
          <a:solidFill>
            <a:srgbClr val="4472C4">
              <a:hueOff val="-3766347"/>
              <a:satOff val="-5239"/>
              <a:lumOff val="-2009"/>
              <a:alphaOff val="0"/>
            </a:srgbClr>
          </a:solidFill>
          <a:prstDash val="solid"/>
          <a:miter lim="800000"/>
        </a:ln>
        <a:effectLst/>
      </dgm:spPr>
    </dgm:pt>
    <dgm:pt modelId="{F1A9B7EA-BB16-406F-8EDC-06AC8A6DF6FA}" type="pres">
      <dgm:prSet presAssocID="{9EE43331-F0B8-497A-AE6B-A2EC682037D3}" presName="Child2Accent3" presStyleLbl="alignNode1" presStyleIdx="22" presStyleCnt="42"/>
      <dgm:spPr>
        <a:xfrm>
          <a:off x="1748332" y="2237302"/>
          <a:ext cx="230022" cy="230020"/>
        </a:xfrm>
        <a:prstGeom prst="ellipse">
          <a:avLst/>
        </a:prstGeom>
        <a:solidFill>
          <a:srgbClr val="4472C4">
            <a:hueOff val="-3945697"/>
            <a:satOff val="-5488"/>
            <a:lumOff val="-2104"/>
            <a:alphaOff val="0"/>
          </a:srgbClr>
        </a:solidFill>
        <a:ln w="12700" cap="flat" cmpd="sng" algn="ctr">
          <a:solidFill>
            <a:srgbClr val="4472C4">
              <a:hueOff val="-3945697"/>
              <a:satOff val="-5488"/>
              <a:lumOff val="-2104"/>
              <a:alphaOff val="0"/>
            </a:srgbClr>
          </a:solidFill>
          <a:prstDash val="solid"/>
          <a:miter lim="800000"/>
        </a:ln>
        <a:effectLst/>
      </dgm:spPr>
    </dgm:pt>
    <dgm:pt modelId="{DAE8A65A-51F5-475F-A741-3BBBD2E42A89}" type="pres">
      <dgm:prSet presAssocID="{9EE43331-F0B8-497A-AE6B-A2EC682037D3}" presName="Child2Accent4" presStyleLbl="alignNode1" presStyleIdx="23" presStyleCnt="42"/>
      <dgm:spPr>
        <a:xfrm>
          <a:off x="1311859" y="2237302"/>
          <a:ext cx="230022" cy="230020"/>
        </a:xfrm>
        <a:prstGeom prst="ellipse">
          <a:avLst/>
        </a:prstGeom>
        <a:solidFill>
          <a:srgbClr val="4472C4">
            <a:hueOff val="-4125047"/>
            <a:satOff val="-5738"/>
            <a:lumOff val="-2200"/>
            <a:alphaOff val="0"/>
          </a:srgbClr>
        </a:solidFill>
        <a:ln w="12700" cap="flat" cmpd="sng" algn="ctr">
          <a:solidFill>
            <a:srgbClr val="4472C4">
              <a:hueOff val="-4125047"/>
              <a:satOff val="-5738"/>
              <a:lumOff val="-2200"/>
              <a:alphaOff val="0"/>
            </a:srgbClr>
          </a:solidFill>
          <a:prstDash val="solid"/>
          <a:miter lim="800000"/>
        </a:ln>
        <a:effectLst/>
      </dgm:spPr>
    </dgm:pt>
    <dgm:pt modelId="{315F3CFD-4255-455B-8D37-ECA37B26CC59}" type="pres">
      <dgm:prSet presAssocID="{9EE43331-F0B8-497A-AE6B-A2EC682037D3}" presName="Child2Accent5" presStyleLbl="alignNode1" presStyleIdx="24" presStyleCnt="42"/>
      <dgm:spPr>
        <a:xfrm>
          <a:off x="875385" y="2237302"/>
          <a:ext cx="230022" cy="230020"/>
        </a:xfrm>
        <a:prstGeom prst="ellipse">
          <a:avLst/>
        </a:prstGeom>
        <a:solidFill>
          <a:srgbClr val="4472C4">
            <a:hueOff val="-4304397"/>
            <a:satOff val="-5987"/>
            <a:lumOff val="-2296"/>
            <a:alphaOff val="0"/>
          </a:srgbClr>
        </a:solidFill>
        <a:ln w="12700" cap="flat" cmpd="sng" algn="ctr">
          <a:solidFill>
            <a:srgbClr val="4472C4">
              <a:hueOff val="-4304397"/>
              <a:satOff val="-5987"/>
              <a:lumOff val="-2296"/>
              <a:alphaOff val="0"/>
            </a:srgbClr>
          </a:solidFill>
          <a:prstDash val="solid"/>
          <a:miter lim="800000"/>
        </a:ln>
        <a:effectLst/>
      </dgm:spPr>
    </dgm:pt>
    <dgm:pt modelId="{AB6559D9-0962-4D89-B626-BA7018190A0E}" type="pres">
      <dgm:prSet presAssocID="{9EE43331-F0B8-497A-AE6B-A2EC682037D3}" presName="Child2Accent6" presStyleLbl="alignNode1" presStyleIdx="25" presStyleCnt="42"/>
      <dgm:spPr>
        <a:xfrm>
          <a:off x="438099" y="2237302"/>
          <a:ext cx="230022" cy="230020"/>
        </a:xfrm>
        <a:prstGeom prst="ellipse">
          <a:avLst/>
        </a:prstGeom>
        <a:solidFill>
          <a:srgbClr val="4472C4">
            <a:hueOff val="-4483747"/>
            <a:satOff val="-6237"/>
            <a:lumOff val="-2391"/>
            <a:alphaOff val="0"/>
          </a:srgbClr>
        </a:solidFill>
        <a:ln w="12700" cap="flat" cmpd="sng" algn="ctr">
          <a:solidFill>
            <a:srgbClr val="4472C4">
              <a:hueOff val="-4483747"/>
              <a:satOff val="-6237"/>
              <a:lumOff val="-2391"/>
              <a:alphaOff val="0"/>
            </a:srgbClr>
          </a:solidFill>
          <a:prstDash val="solid"/>
          <a:miter lim="800000"/>
        </a:ln>
        <a:effectLst/>
      </dgm:spPr>
    </dgm:pt>
    <dgm:pt modelId="{BC1381B8-EF66-4CD2-8D4A-EA5E85DCC59D}" type="pres">
      <dgm:prSet presAssocID="{9EE43331-F0B8-497A-AE6B-A2EC682037D3}" presName="Child2Accent7" presStyleLbl="alignNode1" presStyleIdx="26" presStyleCnt="42"/>
      <dgm:spPr>
        <a:xfrm>
          <a:off x="1625" y="2237302"/>
          <a:ext cx="230022" cy="230020"/>
        </a:xfrm>
        <a:prstGeom prst="ellipse">
          <a:avLst/>
        </a:prstGeom>
        <a:solidFill>
          <a:srgbClr val="4472C4">
            <a:hueOff val="-4663097"/>
            <a:satOff val="-6486"/>
            <a:lumOff val="-2487"/>
            <a:alphaOff val="0"/>
          </a:srgbClr>
        </a:solidFill>
        <a:ln w="12700" cap="flat" cmpd="sng" algn="ctr">
          <a:solidFill>
            <a:srgbClr val="4472C4">
              <a:hueOff val="-4663097"/>
              <a:satOff val="-6486"/>
              <a:lumOff val="-2487"/>
              <a:alphaOff val="0"/>
            </a:srgbClr>
          </a:solidFill>
          <a:prstDash val="solid"/>
          <a:miter lim="800000"/>
        </a:ln>
        <a:effectLst/>
      </dgm:spPr>
    </dgm:pt>
    <dgm:pt modelId="{1D769106-97CC-45E7-AEB4-5C10ADD343BA}" type="pres">
      <dgm:prSet presAssocID="{9EE43331-F0B8-497A-AE6B-A2EC682037D3}" presName="Child2" presStyleLbl="revTx" presStyleIdx="1" presStyleCnt="4">
        <dgm:presLayoutVars>
          <dgm:chMax/>
          <dgm:chPref val="0"/>
          <dgm:bulletEnabled val="1"/>
        </dgm:presLayoutVars>
      </dgm:prSet>
      <dgm:spPr>
        <a:prstGeom prst="rect">
          <a:avLst/>
        </a:prstGeom>
      </dgm:spPr>
    </dgm:pt>
    <dgm:pt modelId="{E2F00FFA-87ED-4AEB-B18B-A51564F990E5}" type="pres">
      <dgm:prSet presAssocID="{9115B2D3-0666-4F5E-918D-F8CE6640789D}" presName="Child3Accent1" presStyleLbl="alignNode1" presStyleIdx="27" presStyleCnt="42"/>
      <dgm:spPr>
        <a:xfrm>
          <a:off x="2566822" y="3247529"/>
          <a:ext cx="460044" cy="459597"/>
        </a:xfrm>
        <a:prstGeom prst="ellipse">
          <a:avLst/>
        </a:prstGeom>
        <a:solidFill>
          <a:srgbClr val="4472C4">
            <a:hueOff val="-4842447"/>
            <a:satOff val="-6736"/>
            <a:lumOff val="-2583"/>
            <a:alphaOff val="0"/>
          </a:srgbClr>
        </a:solidFill>
        <a:ln w="12700" cap="flat" cmpd="sng" algn="ctr">
          <a:solidFill>
            <a:srgbClr val="4472C4">
              <a:hueOff val="-4842447"/>
              <a:satOff val="-6736"/>
              <a:lumOff val="-2583"/>
              <a:alphaOff val="0"/>
            </a:srgbClr>
          </a:solidFill>
          <a:prstDash val="solid"/>
          <a:miter lim="800000"/>
        </a:ln>
        <a:effectLst/>
      </dgm:spPr>
    </dgm:pt>
    <dgm:pt modelId="{013B3FE1-D8D8-495E-B7F2-A1DB75D25726}" type="pres">
      <dgm:prSet presAssocID="{9115B2D3-0666-4F5E-918D-F8CE6640789D}" presName="Child3Accent2" presStyleLbl="alignNode1" presStyleIdx="28" presStyleCnt="42"/>
      <dgm:spPr>
        <a:xfrm>
          <a:off x="2185619" y="3521067"/>
          <a:ext cx="230022" cy="230020"/>
        </a:xfrm>
        <a:prstGeom prst="ellipse">
          <a:avLst/>
        </a:prstGeom>
        <a:solidFill>
          <a:srgbClr val="4472C4">
            <a:hueOff val="-5021796"/>
            <a:satOff val="-6985"/>
            <a:lumOff val="-2678"/>
            <a:alphaOff val="0"/>
          </a:srgbClr>
        </a:solidFill>
        <a:ln w="12700" cap="flat" cmpd="sng" algn="ctr">
          <a:solidFill>
            <a:srgbClr val="4472C4">
              <a:hueOff val="-5021796"/>
              <a:satOff val="-6985"/>
              <a:lumOff val="-2678"/>
              <a:alphaOff val="0"/>
            </a:srgbClr>
          </a:solidFill>
          <a:prstDash val="solid"/>
          <a:miter lim="800000"/>
        </a:ln>
        <a:effectLst/>
      </dgm:spPr>
    </dgm:pt>
    <dgm:pt modelId="{D202EDA6-2112-4C6A-9128-B9480BE216A0}" type="pres">
      <dgm:prSet presAssocID="{9115B2D3-0666-4F5E-918D-F8CE6640789D}" presName="Child3Accent3" presStyleLbl="alignNode1" presStyleIdx="29" presStyleCnt="42"/>
      <dgm:spPr>
        <a:xfrm>
          <a:off x="1748332" y="3521067"/>
          <a:ext cx="230022" cy="230020"/>
        </a:xfrm>
        <a:prstGeom prst="ellipse">
          <a:avLst/>
        </a:prstGeom>
        <a:solidFill>
          <a:srgbClr val="4472C4">
            <a:hueOff val="-5201146"/>
            <a:satOff val="-7234"/>
            <a:lumOff val="-2774"/>
            <a:alphaOff val="0"/>
          </a:srgbClr>
        </a:solidFill>
        <a:ln w="12700" cap="flat" cmpd="sng" algn="ctr">
          <a:solidFill>
            <a:srgbClr val="4472C4">
              <a:hueOff val="-5201146"/>
              <a:satOff val="-7234"/>
              <a:lumOff val="-2774"/>
              <a:alphaOff val="0"/>
            </a:srgbClr>
          </a:solidFill>
          <a:prstDash val="solid"/>
          <a:miter lim="800000"/>
        </a:ln>
        <a:effectLst/>
      </dgm:spPr>
    </dgm:pt>
    <dgm:pt modelId="{DEF4D64F-6379-4AEF-8108-A6D2498545CB}" type="pres">
      <dgm:prSet presAssocID="{9115B2D3-0666-4F5E-918D-F8CE6640789D}" presName="Child3Accent4" presStyleLbl="alignNode1" presStyleIdx="30" presStyleCnt="42"/>
      <dgm:spPr>
        <a:xfrm>
          <a:off x="1311859" y="3521067"/>
          <a:ext cx="230022" cy="230020"/>
        </a:xfrm>
        <a:prstGeom prst="ellipse">
          <a:avLst/>
        </a:prstGeom>
        <a:solidFill>
          <a:srgbClr val="4472C4">
            <a:hueOff val="-5380496"/>
            <a:satOff val="-7484"/>
            <a:lumOff val="-2870"/>
            <a:alphaOff val="0"/>
          </a:srgbClr>
        </a:solidFill>
        <a:ln w="12700" cap="flat" cmpd="sng" algn="ctr">
          <a:solidFill>
            <a:srgbClr val="4472C4">
              <a:hueOff val="-5380496"/>
              <a:satOff val="-7484"/>
              <a:lumOff val="-2870"/>
              <a:alphaOff val="0"/>
            </a:srgbClr>
          </a:solidFill>
          <a:prstDash val="solid"/>
          <a:miter lim="800000"/>
        </a:ln>
        <a:effectLst/>
      </dgm:spPr>
    </dgm:pt>
    <dgm:pt modelId="{9EE5A663-F689-4DC3-B38D-6A83A79EBAF5}" type="pres">
      <dgm:prSet presAssocID="{9115B2D3-0666-4F5E-918D-F8CE6640789D}" presName="Child3Accent5" presStyleLbl="alignNode1" presStyleIdx="31" presStyleCnt="42"/>
      <dgm:spPr>
        <a:xfrm>
          <a:off x="875385" y="3521067"/>
          <a:ext cx="230022" cy="230020"/>
        </a:xfrm>
        <a:prstGeom prst="ellipse">
          <a:avLst/>
        </a:prstGeom>
        <a:solidFill>
          <a:srgbClr val="4472C4">
            <a:hueOff val="-5559846"/>
            <a:satOff val="-7733"/>
            <a:lumOff val="-2965"/>
            <a:alphaOff val="0"/>
          </a:srgbClr>
        </a:solidFill>
        <a:ln w="12700" cap="flat" cmpd="sng" algn="ctr">
          <a:solidFill>
            <a:srgbClr val="4472C4">
              <a:hueOff val="-5559846"/>
              <a:satOff val="-7733"/>
              <a:lumOff val="-2965"/>
              <a:alphaOff val="0"/>
            </a:srgbClr>
          </a:solidFill>
          <a:prstDash val="solid"/>
          <a:miter lim="800000"/>
        </a:ln>
        <a:effectLst/>
      </dgm:spPr>
    </dgm:pt>
    <dgm:pt modelId="{5669FFBB-996D-41AB-AE0D-3512FDB14B18}" type="pres">
      <dgm:prSet presAssocID="{9115B2D3-0666-4F5E-918D-F8CE6640789D}" presName="Child3Accent6" presStyleLbl="alignNode1" presStyleIdx="32" presStyleCnt="42"/>
      <dgm:spPr>
        <a:xfrm>
          <a:off x="438099" y="3521067"/>
          <a:ext cx="230022" cy="230020"/>
        </a:xfrm>
        <a:prstGeom prst="ellipse">
          <a:avLst/>
        </a:prstGeom>
        <a:solidFill>
          <a:srgbClr val="4472C4">
            <a:hueOff val="-5739196"/>
            <a:satOff val="-7983"/>
            <a:lumOff val="-3061"/>
            <a:alphaOff val="0"/>
          </a:srgbClr>
        </a:solidFill>
        <a:ln w="12700" cap="flat" cmpd="sng" algn="ctr">
          <a:solidFill>
            <a:srgbClr val="4472C4">
              <a:hueOff val="-5739196"/>
              <a:satOff val="-7983"/>
              <a:lumOff val="-3061"/>
              <a:alphaOff val="0"/>
            </a:srgbClr>
          </a:solidFill>
          <a:prstDash val="solid"/>
          <a:miter lim="800000"/>
        </a:ln>
        <a:effectLst/>
      </dgm:spPr>
    </dgm:pt>
    <dgm:pt modelId="{A5402F95-6B41-4117-8DC4-E608BAD9D319}" type="pres">
      <dgm:prSet presAssocID="{9115B2D3-0666-4F5E-918D-F8CE6640789D}" presName="Child3Accent7" presStyleLbl="alignNode1" presStyleIdx="33" presStyleCnt="42"/>
      <dgm:spPr>
        <a:xfrm>
          <a:off x="1625" y="3521067"/>
          <a:ext cx="230022" cy="230020"/>
        </a:xfrm>
        <a:prstGeom prst="ellipse">
          <a:avLst/>
        </a:prstGeom>
        <a:solidFill>
          <a:srgbClr val="4472C4">
            <a:hueOff val="-5918546"/>
            <a:satOff val="-8232"/>
            <a:lumOff val="-3157"/>
            <a:alphaOff val="0"/>
          </a:srgbClr>
        </a:solidFill>
        <a:ln w="12700" cap="flat" cmpd="sng" algn="ctr">
          <a:solidFill>
            <a:srgbClr val="4472C4">
              <a:hueOff val="-5918546"/>
              <a:satOff val="-8232"/>
              <a:lumOff val="-3157"/>
              <a:alphaOff val="0"/>
            </a:srgbClr>
          </a:solidFill>
          <a:prstDash val="solid"/>
          <a:miter lim="800000"/>
        </a:ln>
        <a:effectLst/>
      </dgm:spPr>
    </dgm:pt>
    <dgm:pt modelId="{FA3D7EF5-34D9-4ADB-B066-E69E54380E40}" type="pres">
      <dgm:prSet presAssocID="{9115B2D3-0666-4F5E-918D-F8CE6640789D}" presName="Child3" presStyleLbl="revTx" presStyleIdx="2" presStyleCnt="4">
        <dgm:presLayoutVars>
          <dgm:chMax/>
          <dgm:chPref val="0"/>
          <dgm:bulletEnabled val="1"/>
        </dgm:presLayoutVars>
      </dgm:prSet>
      <dgm:spPr>
        <a:prstGeom prst="rect">
          <a:avLst/>
        </a:prstGeom>
      </dgm:spPr>
    </dgm:pt>
    <dgm:pt modelId="{B4272DAF-DE2F-4818-8C45-11ADF553FCDD}" type="pres">
      <dgm:prSet presAssocID="{72118CE6-EB9D-4A36-B06F-D6459CADB5AF}" presName="Child4Accent1" presStyleLbl="alignNode1" presStyleIdx="34" presStyleCnt="42"/>
      <dgm:spPr>
        <a:xfrm>
          <a:off x="3173171" y="4041501"/>
          <a:ext cx="460044" cy="459597"/>
        </a:xfrm>
        <a:prstGeom prst="ellipse">
          <a:avLst/>
        </a:prstGeom>
        <a:solidFill>
          <a:srgbClr val="4472C4">
            <a:hueOff val="-6097895"/>
            <a:satOff val="-8482"/>
            <a:lumOff val="-3252"/>
            <a:alphaOff val="0"/>
          </a:srgbClr>
        </a:solidFill>
        <a:ln w="12700" cap="flat" cmpd="sng" algn="ctr">
          <a:solidFill>
            <a:srgbClr val="4472C4">
              <a:hueOff val="-6097895"/>
              <a:satOff val="-8482"/>
              <a:lumOff val="-3252"/>
              <a:alphaOff val="0"/>
            </a:srgbClr>
          </a:solidFill>
          <a:prstDash val="solid"/>
          <a:miter lim="800000"/>
        </a:ln>
        <a:effectLst/>
      </dgm:spPr>
    </dgm:pt>
    <dgm:pt modelId="{F9AB2A85-EBAD-4FAD-8C09-D7CAAAA87216}" type="pres">
      <dgm:prSet presAssocID="{72118CE6-EB9D-4A36-B06F-D6459CADB5AF}" presName="Child4Accent2" presStyleLbl="alignNode1" presStyleIdx="35" presStyleCnt="42"/>
      <dgm:spPr>
        <a:xfrm>
          <a:off x="2909824" y="4482448"/>
          <a:ext cx="230022" cy="230020"/>
        </a:xfrm>
        <a:prstGeom prst="ellipse">
          <a:avLst/>
        </a:prstGeom>
        <a:solidFill>
          <a:srgbClr val="4472C4">
            <a:hueOff val="-6277245"/>
            <a:satOff val="-8731"/>
            <a:lumOff val="-3348"/>
            <a:alphaOff val="0"/>
          </a:srgbClr>
        </a:solidFill>
        <a:ln w="12700" cap="flat" cmpd="sng" algn="ctr">
          <a:solidFill>
            <a:srgbClr val="4472C4">
              <a:hueOff val="-6277245"/>
              <a:satOff val="-8731"/>
              <a:lumOff val="-3348"/>
              <a:alphaOff val="0"/>
            </a:srgbClr>
          </a:solidFill>
          <a:prstDash val="solid"/>
          <a:miter lim="800000"/>
        </a:ln>
        <a:effectLst/>
      </dgm:spPr>
    </dgm:pt>
    <dgm:pt modelId="{8C082B0F-B7C4-46A8-BFF5-89B604A79223}" type="pres">
      <dgm:prSet presAssocID="{72118CE6-EB9D-4A36-B06F-D6459CADB5AF}" presName="Child4Accent3" presStyleLbl="alignNode1" presStyleIdx="36" presStyleCnt="42"/>
      <dgm:spPr>
        <a:xfrm>
          <a:off x="2436774" y="4699592"/>
          <a:ext cx="230022" cy="230020"/>
        </a:xfrm>
        <a:prstGeom prst="ellipse">
          <a:avLst/>
        </a:prstGeom>
        <a:solidFill>
          <a:srgbClr val="4472C4">
            <a:hueOff val="-6456595"/>
            <a:satOff val="-8981"/>
            <a:lumOff val="-3444"/>
            <a:alphaOff val="0"/>
          </a:srgbClr>
        </a:solidFill>
        <a:ln w="12700" cap="flat" cmpd="sng" algn="ctr">
          <a:solidFill>
            <a:srgbClr val="4472C4">
              <a:hueOff val="-6456595"/>
              <a:satOff val="-8981"/>
              <a:lumOff val="-3444"/>
              <a:alphaOff val="0"/>
            </a:srgbClr>
          </a:solidFill>
          <a:prstDash val="solid"/>
          <a:miter lim="800000"/>
        </a:ln>
        <a:effectLst/>
      </dgm:spPr>
    </dgm:pt>
    <dgm:pt modelId="{80EBB99C-DDA5-49A4-86CF-BBDCAFFAEDDF}" type="pres">
      <dgm:prSet presAssocID="{72118CE6-EB9D-4A36-B06F-D6459CADB5AF}" presName="Child4Accent4" presStyleLbl="alignNode1" presStyleIdx="37" presStyleCnt="42"/>
      <dgm:spPr>
        <a:xfrm>
          <a:off x="1962912" y="4699592"/>
          <a:ext cx="230022" cy="230020"/>
        </a:xfrm>
        <a:prstGeom prst="ellipse">
          <a:avLst/>
        </a:prstGeom>
        <a:solidFill>
          <a:srgbClr val="4472C4">
            <a:hueOff val="-6635945"/>
            <a:satOff val="-9230"/>
            <a:lumOff val="-3539"/>
            <a:alphaOff val="0"/>
          </a:srgbClr>
        </a:solidFill>
        <a:ln w="12700" cap="flat" cmpd="sng" algn="ctr">
          <a:solidFill>
            <a:srgbClr val="4472C4">
              <a:hueOff val="-6635945"/>
              <a:satOff val="-9230"/>
              <a:lumOff val="-3539"/>
              <a:alphaOff val="0"/>
            </a:srgbClr>
          </a:solidFill>
          <a:prstDash val="solid"/>
          <a:miter lim="800000"/>
        </a:ln>
        <a:effectLst/>
      </dgm:spPr>
    </dgm:pt>
    <dgm:pt modelId="{DACFEF45-EA6A-4F8A-9757-3C2EAE1321D8}" type="pres">
      <dgm:prSet presAssocID="{72118CE6-EB9D-4A36-B06F-D6459CADB5AF}" presName="Child4Accent5" presStyleLbl="alignNode1" presStyleIdx="38" presStyleCnt="42"/>
      <dgm:spPr>
        <a:xfrm>
          <a:off x="1489862" y="4699592"/>
          <a:ext cx="230022" cy="230020"/>
        </a:xfrm>
        <a:prstGeom prst="ellipse">
          <a:avLst/>
        </a:prstGeom>
        <a:solidFill>
          <a:srgbClr val="4472C4">
            <a:hueOff val="-6815295"/>
            <a:satOff val="-9480"/>
            <a:lumOff val="-3635"/>
            <a:alphaOff val="0"/>
          </a:srgbClr>
        </a:solidFill>
        <a:ln w="12700" cap="flat" cmpd="sng" algn="ctr">
          <a:solidFill>
            <a:srgbClr val="4472C4">
              <a:hueOff val="-6815295"/>
              <a:satOff val="-9480"/>
              <a:lumOff val="-3635"/>
              <a:alphaOff val="0"/>
            </a:srgbClr>
          </a:solidFill>
          <a:prstDash val="solid"/>
          <a:miter lim="800000"/>
        </a:ln>
        <a:effectLst/>
      </dgm:spPr>
    </dgm:pt>
    <dgm:pt modelId="{0161709B-795E-46AD-A9C2-5A5473377C93}" type="pres">
      <dgm:prSet presAssocID="{72118CE6-EB9D-4A36-B06F-D6459CADB5AF}" presName="Child4Accent6" presStyleLbl="alignNode1" presStyleIdx="39" presStyleCnt="42"/>
      <dgm:spPr>
        <a:xfrm>
          <a:off x="1016812" y="4699592"/>
          <a:ext cx="230022" cy="230020"/>
        </a:xfrm>
        <a:prstGeom prst="ellipse">
          <a:avLst/>
        </a:prstGeom>
        <a:solidFill>
          <a:srgbClr val="4472C4">
            <a:hueOff val="-6994644"/>
            <a:satOff val="-9729"/>
            <a:lumOff val="-3731"/>
            <a:alphaOff val="0"/>
          </a:srgbClr>
        </a:solidFill>
        <a:ln w="12700" cap="flat" cmpd="sng" algn="ctr">
          <a:solidFill>
            <a:srgbClr val="4472C4">
              <a:hueOff val="-6994644"/>
              <a:satOff val="-9729"/>
              <a:lumOff val="-3731"/>
              <a:alphaOff val="0"/>
            </a:srgbClr>
          </a:solidFill>
          <a:prstDash val="solid"/>
          <a:miter lim="800000"/>
        </a:ln>
        <a:effectLst/>
      </dgm:spPr>
    </dgm:pt>
    <dgm:pt modelId="{7D563298-2D88-460E-8130-21677C78B088}" type="pres">
      <dgm:prSet presAssocID="{72118CE6-EB9D-4A36-B06F-D6459CADB5AF}" presName="Child4Accent7" presStyleLbl="alignNode1" presStyleIdx="40" presStyleCnt="42"/>
      <dgm:spPr>
        <a:xfrm>
          <a:off x="542950" y="4699592"/>
          <a:ext cx="230022" cy="230020"/>
        </a:xfrm>
        <a:prstGeom prst="ellipse">
          <a:avLst/>
        </a:prstGeom>
        <a:solidFill>
          <a:srgbClr val="4472C4">
            <a:hueOff val="-7173995"/>
            <a:satOff val="-9979"/>
            <a:lumOff val="-3826"/>
            <a:alphaOff val="0"/>
          </a:srgbClr>
        </a:solidFill>
        <a:ln w="12700" cap="flat" cmpd="sng" algn="ctr">
          <a:solidFill>
            <a:srgbClr val="4472C4">
              <a:hueOff val="-7173995"/>
              <a:satOff val="-9979"/>
              <a:lumOff val="-3826"/>
              <a:alphaOff val="0"/>
            </a:srgbClr>
          </a:solidFill>
          <a:prstDash val="solid"/>
          <a:miter lim="800000"/>
        </a:ln>
        <a:effectLst/>
      </dgm:spPr>
    </dgm:pt>
    <dgm:pt modelId="{562D257C-AED7-49B2-B6C1-6685F2933CE9}" type="pres">
      <dgm:prSet presAssocID="{72118CE6-EB9D-4A36-B06F-D6459CADB5AF}" presName="Child4Accent8" presStyleLbl="alignNode1" presStyleIdx="41" presStyleCnt="42"/>
      <dgm:spPr>
        <a:xfrm>
          <a:off x="69900" y="4699592"/>
          <a:ext cx="230022" cy="230020"/>
        </a:xfrm>
        <a:prstGeom prst="ellipse">
          <a:avLst/>
        </a:prstGeom>
        <a:solidFill>
          <a:srgbClr val="4472C4">
            <a:hueOff val="-7353344"/>
            <a:satOff val="-10228"/>
            <a:lumOff val="-3922"/>
            <a:alphaOff val="0"/>
          </a:srgbClr>
        </a:solidFill>
        <a:ln w="12700" cap="flat" cmpd="sng" algn="ctr">
          <a:solidFill>
            <a:srgbClr val="4472C4">
              <a:hueOff val="-7353344"/>
              <a:satOff val="-10228"/>
              <a:lumOff val="-3922"/>
              <a:alphaOff val="0"/>
            </a:srgbClr>
          </a:solidFill>
          <a:prstDash val="solid"/>
          <a:miter lim="800000"/>
        </a:ln>
        <a:effectLst/>
      </dgm:spPr>
    </dgm:pt>
    <dgm:pt modelId="{FEEF2CDB-5E99-4DC6-9D9F-4A68B33B655B}" type="pres">
      <dgm:prSet presAssocID="{72118CE6-EB9D-4A36-B06F-D6459CADB5AF}" presName="Child4" presStyleLbl="revTx" presStyleIdx="3" presStyleCnt="4">
        <dgm:presLayoutVars>
          <dgm:chMax/>
          <dgm:chPref val="0"/>
          <dgm:bulletEnabled val="1"/>
        </dgm:presLayoutVars>
      </dgm:prSet>
      <dgm:spPr/>
    </dgm:pt>
  </dgm:ptLst>
  <dgm:cxnLst>
    <dgm:cxn modelId="{B279DF1D-5505-4A45-AEB7-C242141E4B98}" srcId="{FB328F11-EC80-490C-88A5-AD4EB7167A0B}" destId="{9EE43331-F0B8-497A-AE6B-A2EC682037D3}" srcOrd="1" destOrd="0" parTransId="{175137C9-40B2-4DCF-BDFC-59A508EB6D39}" sibTransId="{497F91B4-CB02-4579-85D4-9AFC7E80199E}"/>
    <dgm:cxn modelId="{E4D97B27-9632-4AF8-BBF8-61E3EAF14384}" srcId="{FB328F11-EC80-490C-88A5-AD4EB7167A0B}" destId="{9115B2D3-0666-4F5E-918D-F8CE6640789D}" srcOrd="2" destOrd="0" parTransId="{BA731A62-9308-4D29-A42A-0BBA4CA229D0}" sibTransId="{275AB12A-E205-46D7-872B-00F2065745E7}"/>
    <dgm:cxn modelId="{A6A97B5F-3E66-42D1-8BDA-5EA7AB48471F}" type="presOf" srcId="{4E7A7148-E321-4F2A-9C58-17F75C061055}" destId="{62280353-EB80-48E6-BC39-973247D3D8B9}" srcOrd="0" destOrd="0" presId="urn:microsoft.com/office/officeart/2011/layout/ConvergingText"/>
    <dgm:cxn modelId="{0B194146-35A7-4986-8A7C-05C8A2A8E18B}" srcId="{FB328F11-EC80-490C-88A5-AD4EB7167A0B}" destId="{72118CE6-EB9D-4A36-B06F-D6459CADB5AF}" srcOrd="3" destOrd="0" parTransId="{B526A969-18DF-4B6A-A2D5-9A0CB40965F8}" sibTransId="{EDEEDA49-A134-4008-B861-F00843EB2ABC}"/>
    <dgm:cxn modelId="{AA18B34E-179E-4817-BABB-5A6A202832A6}" type="presOf" srcId="{9EE43331-F0B8-497A-AE6B-A2EC682037D3}" destId="{1D769106-97CC-45E7-AEB4-5C10ADD343BA}" srcOrd="0" destOrd="0" presId="urn:microsoft.com/office/officeart/2011/layout/ConvergingText"/>
    <dgm:cxn modelId="{0C222172-EE4B-4F7F-B07D-26BE6987A9B2}" type="presOf" srcId="{5B072E81-83E3-49E5-9508-478591B6E044}" destId="{7CB93C73-F8C5-47D6-94F2-731EE34E0621}" srcOrd="0" destOrd="0" presId="urn:microsoft.com/office/officeart/2011/layout/ConvergingText"/>
    <dgm:cxn modelId="{DDA07C90-824F-405A-9805-5547BCE24A53}" type="presOf" srcId="{72118CE6-EB9D-4A36-B06F-D6459CADB5AF}" destId="{FEEF2CDB-5E99-4DC6-9D9F-4A68B33B655B}" srcOrd="0" destOrd="0" presId="urn:microsoft.com/office/officeart/2011/layout/ConvergingText"/>
    <dgm:cxn modelId="{DC3FDF91-9618-44E2-89F3-C4DA740CCF80}" type="presOf" srcId="{9115B2D3-0666-4F5E-918D-F8CE6640789D}" destId="{FA3D7EF5-34D9-4ADB-B066-E69E54380E40}" srcOrd="0" destOrd="0" presId="urn:microsoft.com/office/officeart/2011/layout/ConvergingText"/>
    <dgm:cxn modelId="{8B5954C0-B525-4FE5-AA36-31A811684E9E}" type="presOf" srcId="{FB328F11-EC80-490C-88A5-AD4EB7167A0B}" destId="{6A5BD787-FAD6-4596-98CF-E150702FAB00}" srcOrd="0" destOrd="0" presId="urn:microsoft.com/office/officeart/2011/layout/ConvergingText"/>
    <dgm:cxn modelId="{01AE17C6-C9E9-48A6-9277-4EEAF37D77DA}" srcId="{5B072E81-83E3-49E5-9508-478591B6E044}" destId="{FB328F11-EC80-490C-88A5-AD4EB7167A0B}" srcOrd="0" destOrd="0" parTransId="{A3CC32DD-D317-435F-B1FF-7933C5B770F0}" sibTransId="{A5A9EF72-51C2-444E-8440-88DFAD6F9310}"/>
    <dgm:cxn modelId="{22AF42F0-3F16-4512-9587-87A087035E27}" srcId="{FB328F11-EC80-490C-88A5-AD4EB7167A0B}" destId="{4E7A7148-E321-4F2A-9C58-17F75C061055}" srcOrd="0" destOrd="0" parTransId="{D4D502C2-E3D8-426A-8576-97FF4445E614}" sibTransId="{CA1C17B1-A0A3-480A-9D66-3C5A04D0E523}"/>
    <dgm:cxn modelId="{3BD25823-4EB6-434A-8C2F-49895BEE73B4}" type="presParOf" srcId="{7CB93C73-F8C5-47D6-94F2-731EE34E0621}" destId="{013F27FC-646E-460F-9910-384599B1B73A}" srcOrd="0" destOrd="0" presId="urn:microsoft.com/office/officeart/2011/layout/ConvergingText"/>
    <dgm:cxn modelId="{46E2F2E7-BEA6-4C2F-BA8C-5822E877289C}" type="presParOf" srcId="{013F27FC-646E-460F-9910-384599B1B73A}" destId="{01FDE35C-9782-43EB-9E3C-DCCF3233CCE9}" srcOrd="0" destOrd="0" presId="urn:microsoft.com/office/officeart/2011/layout/ConvergingText"/>
    <dgm:cxn modelId="{A11F98CF-3F76-4C62-9E63-BAD0662D5467}" type="presParOf" srcId="{013F27FC-646E-460F-9910-384599B1B73A}" destId="{3DBDDAF3-7887-40C0-91E7-9BA1B7D096D6}" srcOrd="1" destOrd="0" presId="urn:microsoft.com/office/officeart/2011/layout/ConvergingText"/>
    <dgm:cxn modelId="{F24A3594-F581-426E-99AD-34A16AF5545F}" type="presParOf" srcId="{013F27FC-646E-460F-9910-384599B1B73A}" destId="{1333F6F1-78D1-42C4-8A40-61EE7BC69010}" srcOrd="2" destOrd="0" presId="urn:microsoft.com/office/officeart/2011/layout/ConvergingText"/>
    <dgm:cxn modelId="{752FAD93-73F1-434F-B0A1-0C5FF992AD11}" type="presParOf" srcId="{013F27FC-646E-460F-9910-384599B1B73A}" destId="{9A7F8F13-B9DB-4189-AD01-8F11E786D228}" srcOrd="3" destOrd="0" presId="urn:microsoft.com/office/officeart/2011/layout/ConvergingText"/>
    <dgm:cxn modelId="{2B97BCE1-D605-4BD7-9EC4-7F21298B65EA}" type="presParOf" srcId="{013F27FC-646E-460F-9910-384599B1B73A}" destId="{BE14B6E8-F41C-4386-802B-7F4E67C0FDE9}" srcOrd="4" destOrd="0" presId="urn:microsoft.com/office/officeart/2011/layout/ConvergingText"/>
    <dgm:cxn modelId="{79418308-6065-476A-9A14-AEB84EEE91CB}" type="presParOf" srcId="{013F27FC-646E-460F-9910-384599B1B73A}" destId="{886C72C2-FF61-474A-B1C4-F4B6E9C86D60}" srcOrd="5" destOrd="0" presId="urn:microsoft.com/office/officeart/2011/layout/ConvergingText"/>
    <dgm:cxn modelId="{66665C11-AB87-4BA2-9B37-A664E18A601F}" type="presParOf" srcId="{013F27FC-646E-460F-9910-384599B1B73A}" destId="{38F3A55A-08E2-48F4-A1B0-EC42EB4A786F}" srcOrd="6" destOrd="0" presId="urn:microsoft.com/office/officeart/2011/layout/ConvergingText"/>
    <dgm:cxn modelId="{DF7C8744-31A6-4B2A-8B7C-AB2ABE6E1E9E}" type="presParOf" srcId="{013F27FC-646E-460F-9910-384599B1B73A}" destId="{369C2F4E-390A-4408-AC3B-41746A9B53CE}" srcOrd="7" destOrd="0" presId="urn:microsoft.com/office/officeart/2011/layout/ConvergingText"/>
    <dgm:cxn modelId="{8B52BBEC-00B3-4514-8713-51F8EAA2CB78}" type="presParOf" srcId="{013F27FC-646E-460F-9910-384599B1B73A}" destId="{38507B57-AA18-4485-9CA5-F7E66316069F}" srcOrd="8" destOrd="0" presId="urn:microsoft.com/office/officeart/2011/layout/ConvergingText"/>
    <dgm:cxn modelId="{6A946689-AD3E-40F2-A7F8-A8764C7E7001}" type="presParOf" srcId="{013F27FC-646E-460F-9910-384599B1B73A}" destId="{4C3364EC-3651-44E4-834F-14A151387C2B}" srcOrd="9" destOrd="0" presId="urn:microsoft.com/office/officeart/2011/layout/ConvergingText"/>
    <dgm:cxn modelId="{F25B0D34-8AF4-4AB0-98E6-25AB4B4CCDEA}" type="presParOf" srcId="{013F27FC-646E-460F-9910-384599B1B73A}" destId="{6A5BD787-FAD6-4596-98CF-E150702FAB00}" srcOrd="10" destOrd="0" presId="urn:microsoft.com/office/officeart/2011/layout/ConvergingText"/>
    <dgm:cxn modelId="{C81C55CF-EA8F-4AFE-AA2F-58687435C35A}" type="presParOf" srcId="{013F27FC-646E-460F-9910-384599B1B73A}" destId="{BEE825C0-45CE-4FBC-997A-45BE8EFCC5DC}" srcOrd="11" destOrd="0" presId="urn:microsoft.com/office/officeart/2011/layout/ConvergingText"/>
    <dgm:cxn modelId="{BD898F08-0211-4F67-90D4-22B65E2C2AC5}" type="presParOf" srcId="{013F27FC-646E-460F-9910-384599B1B73A}" destId="{621B0396-C3EB-4DB5-96D5-7113ECA72763}" srcOrd="12" destOrd="0" presId="urn:microsoft.com/office/officeart/2011/layout/ConvergingText"/>
    <dgm:cxn modelId="{CC1C8335-6428-4BC6-9A99-36C58D200668}" type="presParOf" srcId="{013F27FC-646E-460F-9910-384599B1B73A}" destId="{388AD812-20B7-423B-BF8E-A0E425830448}" srcOrd="13" destOrd="0" presId="urn:microsoft.com/office/officeart/2011/layout/ConvergingText"/>
    <dgm:cxn modelId="{CF1142E9-8D7E-4DE7-A49B-BD3FBBD96B55}" type="presParOf" srcId="{013F27FC-646E-460F-9910-384599B1B73A}" destId="{9A7F98BD-97C1-4316-A907-33FA0B3E1938}" srcOrd="14" destOrd="0" presId="urn:microsoft.com/office/officeart/2011/layout/ConvergingText"/>
    <dgm:cxn modelId="{0FA1403A-E564-439E-86D3-2801E8B5998C}" type="presParOf" srcId="{013F27FC-646E-460F-9910-384599B1B73A}" destId="{286116E7-B64C-47B2-ABAD-900BEC980229}" srcOrd="15" destOrd="0" presId="urn:microsoft.com/office/officeart/2011/layout/ConvergingText"/>
    <dgm:cxn modelId="{EA6432FE-1CD6-4488-98E5-15BE4881D5D7}" type="presParOf" srcId="{013F27FC-646E-460F-9910-384599B1B73A}" destId="{BBF223B5-2FC5-4660-B7AD-BAE2B5D3ABFE}" srcOrd="16" destOrd="0" presId="urn:microsoft.com/office/officeart/2011/layout/ConvergingText"/>
    <dgm:cxn modelId="{E4E38DEE-FC25-4CD6-98B7-E5369B0D2C2B}" type="presParOf" srcId="{013F27FC-646E-460F-9910-384599B1B73A}" destId="{87DD2A2B-8BB9-4D43-8740-4F0277B4DA82}" srcOrd="17" destOrd="0" presId="urn:microsoft.com/office/officeart/2011/layout/ConvergingText"/>
    <dgm:cxn modelId="{078A315B-CBF5-4D88-AFEE-B38DB561FB95}" type="presParOf" srcId="{013F27FC-646E-460F-9910-384599B1B73A}" destId="{61950472-AF2D-4782-989C-F7C6901653EB}" srcOrd="18" destOrd="0" presId="urn:microsoft.com/office/officeart/2011/layout/ConvergingText"/>
    <dgm:cxn modelId="{3A9BCD95-E47D-4AEB-B7AF-BAF4F3366D56}" type="presParOf" srcId="{013F27FC-646E-460F-9910-384599B1B73A}" destId="{2E01371B-EB37-4E06-8C13-F21CC55C7679}" srcOrd="19" destOrd="0" presId="urn:microsoft.com/office/officeart/2011/layout/ConvergingText"/>
    <dgm:cxn modelId="{46D81CB0-6EA3-4DB6-BF81-8D3F35D6FA4C}" type="presParOf" srcId="{013F27FC-646E-460F-9910-384599B1B73A}" destId="{62280353-EB80-48E6-BC39-973247D3D8B9}" srcOrd="20" destOrd="0" presId="urn:microsoft.com/office/officeart/2011/layout/ConvergingText"/>
    <dgm:cxn modelId="{CDED1C81-5503-46A2-A8FE-ED9416990624}" type="presParOf" srcId="{013F27FC-646E-460F-9910-384599B1B73A}" destId="{BBBB465E-0AD6-417E-8B0F-EF74ABF8CD99}" srcOrd="21" destOrd="0" presId="urn:microsoft.com/office/officeart/2011/layout/ConvergingText"/>
    <dgm:cxn modelId="{891A2B98-365D-4D5C-A601-E67B2C389376}" type="presParOf" srcId="{013F27FC-646E-460F-9910-384599B1B73A}" destId="{1BA33113-25FD-4951-93E9-F614A7F64FED}" srcOrd="22" destOrd="0" presId="urn:microsoft.com/office/officeart/2011/layout/ConvergingText"/>
    <dgm:cxn modelId="{56EA9DC5-AD13-450B-9113-43D7E9295752}" type="presParOf" srcId="{013F27FC-646E-460F-9910-384599B1B73A}" destId="{F1A9B7EA-BB16-406F-8EDC-06AC8A6DF6FA}" srcOrd="23" destOrd="0" presId="urn:microsoft.com/office/officeart/2011/layout/ConvergingText"/>
    <dgm:cxn modelId="{0DF366EF-92FE-44A8-8F00-489CA28344C8}" type="presParOf" srcId="{013F27FC-646E-460F-9910-384599B1B73A}" destId="{DAE8A65A-51F5-475F-A741-3BBBD2E42A89}" srcOrd="24" destOrd="0" presId="urn:microsoft.com/office/officeart/2011/layout/ConvergingText"/>
    <dgm:cxn modelId="{EB70A1C5-C543-4739-9256-163ACF26852A}" type="presParOf" srcId="{013F27FC-646E-460F-9910-384599B1B73A}" destId="{315F3CFD-4255-455B-8D37-ECA37B26CC59}" srcOrd="25" destOrd="0" presId="urn:microsoft.com/office/officeart/2011/layout/ConvergingText"/>
    <dgm:cxn modelId="{E8D3232C-7752-4770-9688-1BC262C8A091}" type="presParOf" srcId="{013F27FC-646E-460F-9910-384599B1B73A}" destId="{AB6559D9-0962-4D89-B626-BA7018190A0E}" srcOrd="26" destOrd="0" presId="urn:microsoft.com/office/officeart/2011/layout/ConvergingText"/>
    <dgm:cxn modelId="{7308CAAC-0672-4BF6-9292-65C5DADD005D}" type="presParOf" srcId="{013F27FC-646E-460F-9910-384599B1B73A}" destId="{BC1381B8-EF66-4CD2-8D4A-EA5E85DCC59D}" srcOrd="27" destOrd="0" presId="urn:microsoft.com/office/officeart/2011/layout/ConvergingText"/>
    <dgm:cxn modelId="{872CA7BF-7DA9-4DDB-A5D9-733B80D997EC}" type="presParOf" srcId="{013F27FC-646E-460F-9910-384599B1B73A}" destId="{1D769106-97CC-45E7-AEB4-5C10ADD343BA}" srcOrd="28" destOrd="0" presId="urn:microsoft.com/office/officeart/2011/layout/ConvergingText"/>
    <dgm:cxn modelId="{BCDBE6BB-D2BF-40D1-9038-E67A48BD9050}" type="presParOf" srcId="{013F27FC-646E-460F-9910-384599B1B73A}" destId="{E2F00FFA-87ED-4AEB-B18B-A51564F990E5}" srcOrd="29" destOrd="0" presId="urn:microsoft.com/office/officeart/2011/layout/ConvergingText"/>
    <dgm:cxn modelId="{DA47460D-6286-483E-9279-5F9C96AD66C4}" type="presParOf" srcId="{013F27FC-646E-460F-9910-384599B1B73A}" destId="{013B3FE1-D8D8-495E-B7F2-A1DB75D25726}" srcOrd="30" destOrd="0" presId="urn:microsoft.com/office/officeart/2011/layout/ConvergingText"/>
    <dgm:cxn modelId="{8CF40530-3DBB-4F6F-AAE9-62F5DCFBD036}" type="presParOf" srcId="{013F27FC-646E-460F-9910-384599B1B73A}" destId="{D202EDA6-2112-4C6A-9128-B9480BE216A0}" srcOrd="31" destOrd="0" presId="urn:microsoft.com/office/officeart/2011/layout/ConvergingText"/>
    <dgm:cxn modelId="{5636D7C8-90D6-4268-A4A1-5EE90200AD8D}" type="presParOf" srcId="{013F27FC-646E-460F-9910-384599B1B73A}" destId="{DEF4D64F-6379-4AEF-8108-A6D2498545CB}" srcOrd="32" destOrd="0" presId="urn:microsoft.com/office/officeart/2011/layout/ConvergingText"/>
    <dgm:cxn modelId="{66142B9E-54EA-4699-BF03-D029D9CDCBB9}" type="presParOf" srcId="{013F27FC-646E-460F-9910-384599B1B73A}" destId="{9EE5A663-F689-4DC3-B38D-6A83A79EBAF5}" srcOrd="33" destOrd="0" presId="urn:microsoft.com/office/officeart/2011/layout/ConvergingText"/>
    <dgm:cxn modelId="{A8EDED98-5376-43A6-8F64-B369A5D4135A}" type="presParOf" srcId="{013F27FC-646E-460F-9910-384599B1B73A}" destId="{5669FFBB-996D-41AB-AE0D-3512FDB14B18}" srcOrd="34" destOrd="0" presId="urn:microsoft.com/office/officeart/2011/layout/ConvergingText"/>
    <dgm:cxn modelId="{97B831B5-735D-435F-86B2-63586EDC20FB}" type="presParOf" srcId="{013F27FC-646E-460F-9910-384599B1B73A}" destId="{A5402F95-6B41-4117-8DC4-E608BAD9D319}" srcOrd="35" destOrd="0" presId="urn:microsoft.com/office/officeart/2011/layout/ConvergingText"/>
    <dgm:cxn modelId="{F28F0BF2-3D75-4137-B2D6-2334247ECF86}" type="presParOf" srcId="{013F27FC-646E-460F-9910-384599B1B73A}" destId="{FA3D7EF5-34D9-4ADB-B066-E69E54380E40}" srcOrd="36" destOrd="0" presId="urn:microsoft.com/office/officeart/2011/layout/ConvergingText"/>
    <dgm:cxn modelId="{A1E97F3A-CEA9-4270-A86A-AC5990BE9621}" type="presParOf" srcId="{013F27FC-646E-460F-9910-384599B1B73A}" destId="{B4272DAF-DE2F-4818-8C45-11ADF553FCDD}" srcOrd="37" destOrd="0" presId="urn:microsoft.com/office/officeart/2011/layout/ConvergingText"/>
    <dgm:cxn modelId="{E4542C8E-DC3B-4692-8458-0BD9327757BB}" type="presParOf" srcId="{013F27FC-646E-460F-9910-384599B1B73A}" destId="{F9AB2A85-EBAD-4FAD-8C09-D7CAAAA87216}" srcOrd="38" destOrd="0" presId="urn:microsoft.com/office/officeart/2011/layout/ConvergingText"/>
    <dgm:cxn modelId="{4958F019-55F5-444C-B1BE-23CD9316D5C8}" type="presParOf" srcId="{013F27FC-646E-460F-9910-384599B1B73A}" destId="{8C082B0F-B7C4-46A8-BFF5-89B604A79223}" srcOrd="39" destOrd="0" presId="urn:microsoft.com/office/officeart/2011/layout/ConvergingText"/>
    <dgm:cxn modelId="{FCE40557-01E0-46AC-8945-F5FFB06B9914}" type="presParOf" srcId="{013F27FC-646E-460F-9910-384599B1B73A}" destId="{80EBB99C-DDA5-49A4-86CF-BBDCAFFAEDDF}" srcOrd="40" destOrd="0" presId="urn:microsoft.com/office/officeart/2011/layout/ConvergingText"/>
    <dgm:cxn modelId="{A3A966D6-F74D-474F-9036-AEB065EE1242}" type="presParOf" srcId="{013F27FC-646E-460F-9910-384599B1B73A}" destId="{DACFEF45-EA6A-4F8A-9757-3C2EAE1321D8}" srcOrd="41" destOrd="0" presId="urn:microsoft.com/office/officeart/2011/layout/ConvergingText"/>
    <dgm:cxn modelId="{B01F6221-BCF1-452B-8CEC-096DEA94277D}" type="presParOf" srcId="{013F27FC-646E-460F-9910-384599B1B73A}" destId="{0161709B-795E-46AD-A9C2-5A5473377C93}" srcOrd="42" destOrd="0" presId="urn:microsoft.com/office/officeart/2011/layout/ConvergingText"/>
    <dgm:cxn modelId="{3471BD8B-8B76-48AA-9B1A-2B63D69B6C42}" type="presParOf" srcId="{013F27FC-646E-460F-9910-384599B1B73A}" destId="{7D563298-2D88-460E-8130-21677C78B088}" srcOrd="43" destOrd="0" presId="urn:microsoft.com/office/officeart/2011/layout/ConvergingText"/>
    <dgm:cxn modelId="{EFBF83CA-D38D-4EA3-8DAE-3AB0D50CFB90}" type="presParOf" srcId="{013F27FC-646E-460F-9910-384599B1B73A}" destId="{562D257C-AED7-49B2-B6C1-6685F2933CE9}" srcOrd="44" destOrd="0" presId="urn:microsoft.com/office/officeart/2011/layout/ConvergingText"/>
    <dgm:cxn modelId="{4244D490-EE36-42DC-B8F1-9E61DB481A5D}" type="presParOf" srcId="{013F27FC-646E-460F-9910-384599B1B73A}" destId="{FEEF2CDB-5E99-4DC6-9D9F-4A68B33B655B}" srcOrd="45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C4E543-5732-4D65-8558-17825BC30A7F}" type="doc">
      <dgm:prSet loTypeId="urn:microsoft.com/office/officeart/2005/8/layout/venn2" loCatId="relationship" qsTypeId="urn:microsoft.com/office/officeart/2005/8/quickstyle/simple1" qsCatId="simple" csTypeId="urn:microsoft.com/office/officeart/2005/8/colors/colorful4" csCatId="colorful" phldr="1"/>
      <dgm:spPr/>
    </dgm:pt>
    <dgm:pt modelId="{32DE8248-0395-4F4E-BED7-FFBFC2A18ADA}">
      <dgm:prSet phldrT="[Text]" custT="1"/>
      <dgm:spPr/>
      <dgm:t>
        <a:bodyPr/>
        <a:lstStyle/>
        <a:p>
          <a:r>
            <a:rPr lang="en-US" sz="2000" dirty="0"/>
            <a:t>Masters Programs</a:t>
          </a:r>
        </a:p>
      </dgm:t>
    </dgm:pt>
    <dgm:pt modelId="{D5C41A2F-F461-410F-ABD3-14042A81D72B}" type="parTrans" cxnId="{D6052233-43BE-4E2D-B436-B4817FE15F7F}">
      <dgm:prSet/>
      <dgm:spPr/>
      <dgm:t>
        <a:bodyPr/>
        <a:lstStyle/>
        <a:p>
          <a:endParaRPr lang="en-US" sz="3200"/>
        </a:p>
      </dgm:t>
    </dgm:pt>
    <dgm:pt modelId="{42F24EE2-98E6-423B-8C36-1F88CD0376EB}" type="sibTrans" cxnId="{D6052233-43BE-4E2D-B436-B4817FE15F7F}">
      <dgm:prSet/>
      <dgm:spPr/>
      <dgm:t>
        <a:bodyPr/>
        <a:lstStyle/>
        <a:p>
          <a:endParaRPr lang="en-US" sz="3200"/>
        </a:p>
      </dgm:t>
    </dgm:pt>
    <dgm:pt modelId="{E1A2143D-593B-4D48-A435-EBA0BADCBA85}">
      <dgm:prSet phldrT="[Text]" custT="1"/>
      <dgm:spPr/>
      <dgm:t>
        <a:bodyPr/>
        <a:lstStyle/>
        <a:p>
          <a:r>
            <a:rPr lang="en-US" sz="2000" dirty="0"/>
            <a:t>Certificate Programs</a:t>
          </a:r>
        </a:p>
      </dgm:t>
    </dgm:pt>
    <dgm:pt modelId="{674AC428-282D-4335-8892-78690C7B79A2}" type="parTrans" cxnId="{30DF5310-5AF0-4AF2-9C42-6DB69CF49FD6}">
      <dgm:prSet/>
      <dgm:spPr/>
      <dgm:t>
        <a:bodyPr/>
        <a:lstStyle/>
        <a:p>
          <a:endParaRPr lang="en-US" sz="3200"/>
        </a:p>
      </dgm:t>
    </dgm:pt>
    <dgm:pt modelId="{40873A20-B363-4DA3-AC80-B62FA3F0F372}" type="sibTrans" cxnId="{30DF5310-5AF0-4AF2-9C42-6DB69CF49FD6}">
      <dgm:prSet/>
      <dgm:spPr/>
      <dgm:t>
        <a:bodyPr/>
        <a:lstStyle/>
        <a:p>
          <a:endParaRPr lang="en-US" sz="3200"/>
        </a:p>
      </dgm:t>
    </dgm:pt>
    <dgm:pt modelId="{F067BC10-8AD5-4212-9BCB-13DC94C50F7B}">
      <dgm:prSet phldrT="[Text]" custT="1"/>
      <dgm:spPr/>
      <dgm:t>
        <a:bodyPr/>
        <a:lstStyle/>
        <a:p>
          <a:r>
            <a:rPr lang="en-US" sz="2000" dirty="0"/>
            <a:t>Introduction to Clinical and Translational Research</a:t>
          </a:r>
        </a:p>
      </dgm:t>
    </dgm:pt>
    <dgm:pt modelId="{E79643A7-972D-4CCC-B18C-3F35EA541977}" type="parTrans" cxnId="{059398D3-3C66-4591-A838-0C2DE950D604}">
      <dgm:prSet/>
      <dgm:spPr/>
      <dgm:t>
        <a:bodyPr/>
        <a:lstStyle/>
        <a:p>
          <a:endParaRPr lang="en-US" sz="3200"/>
        </a:p>
      </dgm:t>
    </dgm:pt>
    <dgm:pt modelId="{AADEABEA-3FCE-4AC9-84FB-0B1499436899}" type="sibTrans" cxnId="{059398D3-3C66-4591-A838-0C2DE950D604}">
      <dgm:prSet/>
      <dgm:spPr/>
      <dgm:t>
        <a:bodyPr/>
        <a:lstStyle/>
        <a:p>
          <a:endParaRPr lang="en-US" sz="3200"/>
        </a:p>
      </dgm:t>
    </dgm:pt>
    <dgm:pt modelId="{EFC56DFE-3B3A-400B-B9C8-D37590EE7776}" type="pres">
      <dgm:prSet presAssocID="{08C4E543-5732-4D65-8558-17825BC30A7F}" presName="Name0" presStyleCnt="0">
        <dgm:presLayoutVars>
          <dgm:chMax val="7"/>
          <dgm:resizeHandles val="exact"/>
        </dgm:presLayoutVars>
      </dgm:prSet>
      <dgm:spPr/>
    </dgm:pt>
    <dgm:pt modelId="{08D9959D-9829-4FF6-8BB7-7ADDB3F7B598}" type="pres">
      <dgm:prSet presAssocID="{08C4E543-5732-4D65-8558-17825BC30A7F}" presName="comp1" presStyleCnt="0"/>
      <dgm:spPr/>
    </dgm:pt>
    <dgm:pt modelId="{50483883-5931-4683-8527-BFDB55E90F51}" type="pres">
      <dgm:prSet presAssocID="{08C4E543-5732-4D65-8558-17825BC30A7F}" presName="circle1" presStyleLbl="node1" presStyleIdx="0" presStyleCnt="3"/>
      <dgm:spPr/>
    </dgm:pt>
    <dgm:pt modelId="{F3C89C0C-BC9C-438E-955B-CB4E78B72110}" type="pres">
      <dgm:prSet presAssocID="{08C4E543-5732-4D65-8558-17825BC30A7F}" presName="c1text" presStyleLbl="node1" presStyleIdx="0" presStyleCnt="3">
        <dgm:presLayoutVars>
          <dgm:bulletEnabled val="1"/>
        </dgm:presLayoutVars>
      </dgm:prSet>
      <dgm:spPr/>
    </dgm:pt>
    <dgm:pt modelId="{792BF07B-4E97-4ED5-90FA-5B5397914977}" type="pres">
      <dgm:prSet presAssocID="{08C4E543-5732-4D65-8558-17825BC30A7F}" presName="comp2" presStyleCnt="0"/>
      <dgm:spPr/>
    </dgm:pt>
    <dgm:pt modelId="{29FD87BD-3A21-42A4-B3F6-CF3161537470}" type="pres">
      <dgm:prSet presAssocID="{08C4E543-5732-4D65-8558-17825BC30A7F}" presName="circle2" presStyleLbl="node1" presStyleIdx="1" presStyleCnt="3"/>
      <dgm:spPr/>
    </dgm:pt>
    <dgm:pt modelId="{05346B67-DC19-4B33-A97F-E905F1B1F01C}" type="pres">
      <dgm:prSet presAssocID="{08C4E543-5732-4D65-8558-17825BC30A7F}" presName="c2text" presStyleLbl="node1" presStyleIdx="1" presStyleCnt="3">
        <dgm:presLayoutVars>
          <dgm:bulletEnabled val="1"/>
        </dgm:presLayoutVars>
      </dgm:prSet>
      <dgm:spPr/>
    </dgm:pt>
    <dgm:pt modelId="{79F0EF20-A275-4097-8728-C9585694AC26}" type="pres">
      <dgm:prSet presAssocID="{08C4E543-5732-4D65-8558-17825BC30A7F}" presName="comp3" presStyleCnt="0"/>
      <dgm:spPr/>
    </dgm:pt>
    <dgm:pt modelId="{4C930A3D-3F85-4FC3-88DE-A25C1A291309}" type="pres">
      <dgm:prSet presAssocID="{08C4E543-5732-4D65-8558-17825BC30A7F}" presName="circle3" presStyleLbl="node1" presStyleIdx="2" presStyleCnt="3"/>
      <dgm:spPr/>
    </dgm:pt>
    <dgm:pt modelId="{76C268A8-C1A0-4342-A46C-C9640550754E}" type="pres">
      <dgm:prSet presAssocID="{08C4E543-5732-4D65-8558-17825BC30A7F}" presName="c3text" presStyleLbl="node1" presStyleIdx="2" presStyleCnt="3">
        <dgm:presLayoutVars>
          <dgm:bulletEnabled val="1"/>
        </dgm:presLayoutVars>
      </dgm:prSet>
      <dgm:spPr/>
    </dgm:pt>
  </dgm:ptLst>
  <dgm:cxnLst>
    <dgm:cxn modelId="{30DF5310-5AF0-4AF2-9C42-6DB69CF49FD6}" srcId="{08C4E543-5732-4D65-8558-17825BC30A7F}" destId="{E1A2143D-593B-4D48-A435-EBA0BADCBA85}" srcOrd="1" destOrd="0" parTransId="{674AC428-282D-4335-8892-78690C7B79A2}" sibTransId="{40873A20-B363-4DA3-AC80-B62FA3F0F372}"/>
    <dgm:cxn modelId="{5198DC17-0CD5-43D6-95D5-B072724D99F5}" type="presOf" srcId="{F067BC10-8AD5-4212-9BCB-13DC94C50F7B}" destId="{76C268A8-C1A0-4342-A46C-C9640550754E}" srcOrd="1" destOrd="0" presId="urn:microsoft.com/office/officeart/2005/8/layout/venn2"/>
    <dgm:cxn modelId="{336A2020-AE0B-4DAE-B5C3-122B2FF21FE7}" type="presOf" srcId="{E1A2143D-593B-4D48-A435-EBA0BADCBA85}" destId="{29FD87BD-3A21-42A4-B3F6-CF3161537470}" srcOrd="0" destOrd="0" presId="urn:microsoft.com/office/officeart/2005/8/layout/venn2"/>
    <dgm:cxn modelId="{D6052233-43BE-4E2D-B436-B4817FE15F7F}" srcId="{08C4E543-5732-4D65-8558-17825BC30A7F}" destId="{32DE8248-0395-4F4E-BED7-FFBFC2A18ADA}" srcOrd="0" destOrd="0" parTransId="{D5C41A2F-F461-410F-ABD3-14042A81D72B}" sibTransId="{42F24EE2-98E6-423B-8C36-1F88CD0376EB}"/>
    <dgm:cxn modelId="{53B3063A-DB76-4552-8A8A-764E39CE2950}" type="presOf" srcId="{08C4E543-5732-4D65-8558-17825BC30A7F}" destId="{EFC56DFE-3B3A-400B-B9C8-D37590EE7776}" srcOrd="0" destOrd="0" presId="urn:microsoft.com/office/officeart/2005/8/layout/venn2"/>
    <dgm:cxn modelId="{88A2E443-1467-46F4-AAF6-8E4C8E88D6EA}" type="presOf" srcId="{32DE8248-0395-4F4E-BED7-FFBFC2A18ADA}" destId="{F3C89C0C-BC9C-438E-955B-CB4E78B72110}" srcOrd="1" destOrd="0" presId="urn:microsoft.com/office/officeart/2005/8/layout/venn2"/>
    <dgm:cxn modelId="{945EBD74-253B-4927-8DE5-1BC754D48E02}" type="presOf" srcId="{E1A2143D-593B-4D48-A435-EBA0BADCBA85}" destId="{05346B67-DC19-4B33-A97F-E905F1B1F01C}" srcOrd="1" destOrd="0" presId="urn:microsoft.com/office/officeart/2005/8/layout/venn2"/>
    <dgm:cxn modelId="{91C9A290-9039-47A7-BB4F-662117B12A3A}" type="presOf" srcId="{F067BC10-8AD5-4212-9BCB-13DC94C50F7B}" destId="{4C930A3D-3F85-4FC3-88DE-A25C1A291309}" srcOrd="0" destOrd="0" presId="urn:microsoft.com/office/officeart/2005/8/layout/venn2"/>
    <dgm:cxn modelId="{CA736ED3-921D-41CA-8A87-8C2452FEFF2C}" type="presOf" srcId="{32DE8248-0395-4F4E-BED7-FFBFC2A18ADA}" destId="{50483883-5931-4683-8527-BFDB55E90F51}" srcOrd="0" destOrd="0" presId="urn:microsoft.com/office/officeart/2005/8/layout/venn2"/>
    <dgm:cxn modelId="{059398D3-3C66-4591-A838-0C2DE950D604}" srcId="{08C4E543-5732-4D65-8558-17825BC30A7F}" destId="{F067BC10-8AD5-4212-9BCB-13DC94C50F7B}" srcOrd="2" destOrd="0" parTransId="{E79643A7-972D-4CCC-B18C-3F35EA541977}" sibTransId="{AADEABEA-3FCE-4AC9-84FB-0B1499436899}"/>
    <dgm:cxn modelId="{F9870447-F1D4-44F0-BE78-AF2C90AB51F9}" type="presParOf" srcId="{EFC56DFE-3B3A-400B-B9C8-D37590EE7776}" destId="{08D9959D-9829-4FF6-8BB7-7ADDB3F7B598}" srcOrd="0" destOrd="0" presId="urn:microsoft.com/office/officeart/2005/8/layout/venn2"/>
    <dgm:cxn modelId="{B4AE7255-DF00-4EA5-A162-75EC759C617D}" type="presParOf" srcId="{08D9959D-9829-4FF6-8BB7-7ADDB3F7B598}" destId="{50483883-5931-4683-8527-BFDB55E90F51}" srcOrd="0" destOrd="0" presId="urn:microsoft.com/office/officeart/2005/8/layout/venn2"/>
    <dgm:cxn modelId="{5F5F7EC8-0875-45BE-A684-71DD153EF4DE}" type="presParOf" srcId="{08D9959D-9829-4FF6-8BB7-7ADDB3F7B598}" destId="{F3C89C0C-BC9C-438E-955B-CB4E78B72110}" srcOrd="1" destOrd="0" presId="urn:microsoft.com/office/officeart/2005/8/layout/venn2"/>
    <dgm:cxn modelId="{F2720430-8BA6-4B81-8E74-7639511F98EF}" type="presParOf" srcId="{EFC56DFE-3B3A-400B-B9C8-D37590EE7776}" destId="{792BF07B-4E97-4ED5-90FA-5B5397914977}" srcOrd="1" destOrd="0" presId="urn:microsoft.com/office/officeart/2005/8/layout/venn2"/>
    <dgm:cxn modelId="{FFA4D72E-E87E-438A-BF6A-C36D749F8A13}" type="presParOf" srcId="{792BF07B-4E97-4ED5-90FA-5B5397914977}" destId="{29FD87BD-3A21-42A4-B3F6-CF3161537470}" srcOrd="0" destOrd="0" presId="urn:microsoft.com/office/officeart/2005/8/layout/venn2"/>
    <dgm:cxn modelId="{F435BEE9-4C23-4499-9FD4-54BE06D8A19A}" type="presParOf" srcId="{792BF07B-4E97-4ED5-90FA-5B5397914977}" destId="{05346B67-DC19-4B33-A97F-E905F1B1F01C}" srcOrd="1" destOrd="0" presId="urn:microsoft.com/office/officeart/2005/8/layout/venn2"/>
    <dgm:cxn modelId="{4206F12D-4D5F-4ECF-A329-B4D8EBA7769A}" type="presParOf" srcId="{EFC56DFE-3B3A-400B-B9C8-D37590EE7776}" destId="{79F0EF20-A275-4097-8728-C9585694AC26}" srcOrd="2" destOrd="0" presId="urn:microsoft.com/office/officeart/2005/8/layout/venn2"/>
    <dgm:cxn modelId="{5E0A829B-63B6-4026-BA86-20FD843082DB}" type="presParOf" srcId="{79F0EF20-A275-4097-8728-C9585694AC26}" destId="{4C930A3D-3F85-4FC3-88DE-A25C1A291309}" srcOrd="0" destOrd="0" presId="urn:microsoft.com/office/officeart/2005/8/layout/venn2"/>
    <dgm:cxn modelId="{D734C3EA-3056-46E9-B62E-DDA415648914}" type="presParOf" srcId="{79F0EF20-A275-4097-8728-C9585694AC26}" destId="{76C268A8-C1A0-4342-A46C-C9640550754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343A62-6942-4E2E-9819-8C8E469C8950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F07BD572-26AE-47E0-96C4-88C7EBD6BDFE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dirty="0"/>
            <a:t>Curriculum</a:t>
          </a:r>
        </a:p>
      </dgm:t>
    </dgm:pt>
    <dgm:pt modelId="{21F41406-EB5D-49B5-9B3F-8C0B38F5C83A}" type="parTrans" cxnId="{A2A677BF-E647-4239-B45C-AF97439A7626}">
      <dgm:prSet/>
      <dgm:spPr/>
      <dgm:t>
        <a:bodyPr/>
        <a:lstStyle/>
        <a:p>
          <a:endParaRPr lang="en-US"/>
        </a:p>
      </dgm:t>
    </dgm:pt>
    <dgm:pt modelId="{C1BAD4A0-9B36-4458-A306-59BDF093DDC8}" type="sibTrans" cxnId="{A2A677BF-E647-4239-B45C-AF97439A7626}">
      <dgm:prSet/>
      <dgm:spPr/>
      <dgm:t>
        <a:bodyPr/>
        <a:lstStyle/>
        <a:p>
          <a:endParaRPr lang="en-US"/>
        </a:p>
      </dgm:t>
    </dgm:pt>
    <dgm:pt modelId="{99F73F67-8839-40A6-BDBA-9872E9D3C361}">
      <dgm:prSet phldrT="[Text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en-US" dirty="0"/>
            <a:t>Research</a:t>
          </a:r>
        </a:p>
        <a:p>
          <a:r>
            <a:rPr lang="en-US" dirty="0"/>
            <a:t>Project</a:t>
          </a:r>
        </a:p>
      </dgm:t>
    </dgm:pt>
    <dgm:pt modelId="{90453B5B-D022-44E0-9507-26E53B665FF4}" type="parTrans" cxnId="{0346751E-C615-44D1-B1A7-D30CF5D6FEFE}">
      <dgm:prSet/>
      <dgm:spPr/>
      <dgm:t>
        <a:bodyPr/>
        <a:lstStyle/>
        <a:p>
          <a:endParaRPr lang="en-US"/>
        </a:p>
      </dgm:t>
    </dgm:pt>
    <dgm:pt modelId="{3C450B0C-2DB5-4FB2-82B9-3F46533B058F}" type="sibTrans" cxnId="{0346751E-C615-44D1-B1A7-D30CF5D6FEFE}">
      <dgm:prSet/>
      <dgm:spPr/>
      <dgm:t>
        <a:bodyPr/>
        <a:lstStyle/>
        <a:p>
          <a:endParaRPr lang="en-US"/>
        </a:p>
      </dgm:t>
    </dgm:pt>
    <dgm:pt modelId="{D5D281BC-0AA3-4701-9C16-209B8DE08CFF}">
      <dgm:prSet phldrT="[Text]"/>
      <dgm:spPr>
        <a:solidFill>
          <a:srgbClr val="FFCC00">
            <a:alpha val="49804"/>
          </a:srgbClr>
        </a:solidFill>
      </dgm:spPr>
      <dgm:t>
        <a:bodyPr/>
        <a:lstStyle/>
        <a:p>
          <a:r>
            <a:rPr lang="en-US" dirty="0"/>
            <a:t>Career Development</a:t>
          </a:r>
          <a:br>
            <a:rPr lang="en-US" dirty="0"/>
          </a:br>
          <a:r>
            <a:rPr lang="en-US" dirty="0"/>
            <a:t> &amp; Mentorship</a:t>
          </a:r>
        </a:p>
      </dgm:t>
    </dgm:pt>
    <dgm:pt modelId="{A77EC536-723F-4121-B81B-33F2CA240306}" type="parTrans" cxnId="{659C187D-EF0B-4BFD-A480-B015FFDBFF1D}">
      <dgm:prSet/>
      <dgm:spPr/>
      <dgm:t>
        <a:bodyPr/>
        <a:lstStyle/>
        <a:p>
          <a:endParaRPr lang="en-US"/>
        </a:p>
      </dgm:t>
    </dgm:pt>
    <dgm:pt modelId="{79A64672-C9BE-4307-8557-D1978F17CBC0}" type="sibTrans" cxnId="{659C187D-EF0B-4BFD-A480-B015FFDBFF1D}">
      <dgm:prSet/>
      <dgm:spPr/>
      <dgm:t>
        <a:bodyPr/>
        <a:lstStyle/>
        <a:p>
          <a:endParaRPr lang="en-US"/>
        </a:p>
      </dgm:t>
    </dgm:pt>
    <dgm:pt modelId="{CFD5F492-09CD-4A8F-AAE5-AF5058D1342F}" type="pres">
      <dgm:prSet presAssocID="{CC343A62-6942-4E2E-9819-8C8E469C8950}" presName="compositeShape" presStyleCnt="0">
        <dgm:presLayoutVars>
          <dgm:chMax val="7"/>
          <dgm:dir/>
          <dgm:resizeHandles val="exact"/>
        </dgm:presLayoutVars>
      </dgm:prSet>
      <dgm:spPr/>
    </dgm:pt>
    <dgm:pt modelId="{E9887EC4-2E84-41C2-B32D-B42CB7E8092A}" type="pres">
      <dgm:prSet presAssocID="{F07BD572-26AE-47E0-96C4-88C7EBD6BDFE}" presName="circ1" presStyleLbl="vennNode1" presStyleIdx="0" presStyleCnt="3"/>
      <dgm:spPr/>
    </dgm:pt>
    <dgm:pt modelId="{CA7ACDF8-CE6D-424C-950E-99E7C1E1112D}" type="pres">
      <dgm:prSet presAssocID="{F07BD572-26AE-47E0-96C4-88C7EBD6BDF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2CCB3B5-6D71-4B86-97D4-3CE97AE988C6}" type="pres">
      <dgm:prSet presAssocID="{99F73F67-8839-40A6-BDBA-9872E9D3C361}" presName="circ2" presStyleLbl="vennNode1" presStyleIdx="1" presStyleCnt="3"/>
      <dgm:spPr/>
    </dgm:pt>
    <dgm:pt modelId="{CE408FE9-7D9E-491A-811B-2691DF534A7B}" type="pres">
      <dgm:prSet presAssocID="{99F73F67-8839-40A6-BDBA-9872E9D3C36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47BD5C4-482C-48FD-9B20-DC7FC0850B31}" type="pres">
      <dgm:prSet presAssocID="{D5D281BC-0AA3-4701-9C16-209B8DE08CFF}" presName="circ3" presStyleLbl="vennNode1" presStyleIdx="2" presStyleCnt="3"/>
      <dgm:spPr/>
    </dgm:pt>
    <dgm:pt modelId="{F103EF92-C1AF-47F9-B0E2-512616A3BF61}" type="pres">
      <dgm:prSet presAssocID="{D5D281BC-0AA3-4701-9C16-209B8DE08CF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346751E-C615-44D1-B1A7-D30CF5D6FEFE}" srcId="{CC343A62-6942-4E2E-9819-8C8E469C8950}" destId="{99F73F67-8839-40A6-BDBA-9872E9D3C361}" srcOrd="1" destOrd="0" parTransId="{90453B5B-D022-44E0-9507-26E53B665FF4}" sibTransId="{3C450B0C-2DB5-4FB2-82B9-3F46533B058F}"/>
    <dgm:cxn modelId="{F0E2BA37-38A2-4B9C-9CDE-4F1906DC3450}" type="presOf" srcId="{F07BD572-26AE-47E0-96C4-88C7EBD6BDFE}" destId="{E9887EC4-2E84-41C2-B32D-B42CB7E8092A}" srcOrd="0" destOrd="0" presId="urn:microsoft.com/office/officeart/2005/8/layout/venn1"/>
    <dgm:cxn modelId="{4A9AEE41-C1EA-4254-B9A6-4B6135780396}" type="presOf" srcId="{D5D281BC-0AA3-4701-9C16-209B8DE08CFF}" destId="{E47BD5C4-482C-48FD-9B20-DC7FC0850B31}" srcOrd="0" destOrd="0" presId="urn:microsoft.com/office/officeart/2005/8/layout/venn1"/>
    <dgm:cxn modelId="{2CEEE065-46C9-407B-B775-5D415A8F0C17}" type="presOf" srcId="{F07BD572-26AE-47E0-96C4-88C7EBD6BDFE}" destId="{CA7ACDF8-CE6D-424C-950E-99E7C1E1112D}" srcOrd="1" destOrd="0" presId="urn:microsoft.com/office/officeart/2005/8/layout/venn1"/>
    <dgm:cxn modelId="{20347F6E-A750-4989-8B5A-D9A55F76D773}" type="presOf" srcId="{CC343A62-6942-4E2E-9819-8C8E469C8950}" destId="{CFD5F492-09CD-4A8F-AAE5-AF5058D1342F}" srcOrd="0" destOrd="0" presId="urn:microsoft.com/office/officeart/2005/8/layout/venn1"/>
    <dgm:cxn modelId="{659C187D-EF0B-4BFD-A480-B015FFDBFF1D}" srcId="{CC343A62-6942-4E2E-9819-8C8E469C8950}" destId="{D5D281BC-0AA3-4701-9C16-209B8DE08CFF}" srcOrd="2" destOrd="0" parTransId="{A77EC536-723F-4121-B81B-33F2CA240306}" sibTransId="{79A64672-C9BE-4307-8557-D1978F17CBC0}"/>
    <dgm:cxn modelId="{55DD4E8A-0E9F-498F-B45C-5D026804312A}" type="presOf" srcId="{99F73F67-8839-40A6-BDBA-9872E9D3C361}" destId="{A2CCB3B5-6D71-4B86-97D4-3CE97AE988C6}" srcOrd="0" destOrd="0" presId="urn:microsoft.com/office/officeart/2005/8/layout/venn1"/>
    <dgm:cxn modelId="{A2A677BF-E647-4239-B45C-AF97439A7626}" srcId="{CC343A62-6942-4E2E-9819-8C8E469C8950}" destId="{F07BD572-26AE-47E0-96C4-88C7EBD6BDFE}" srcOrd="0" destOrd="0" parTransId="{21F41406-EB5D-49B5-9B3F-8C0B38F5C83A}" sibTransId="{C1BAD4A0-9B36-4458-A306-59BDF093DDC8}"/>
    <dgm:cxn modelId="{537872DD-D777-4A74-81F6-1A9C91113CD1}" type="presOf" srcId="{99F73F67-8839-40A6-BDBA-9872E9D3C361}" destId="{CE408FE9-7D9E-491A-811B-2691DF534A7B}" srcOrd="1" destOrd="0" presId="urn:microsoft.com/office/officeart/2005/8/layout/venn1"/>
    <dgm:cxn modelId="{E53D66E3-643C-4F6B-9557-421F995F5F22}" type="presOf" srcId="{D5D281BC-0AA3-4701-9C16-209B8DE08CFF}" destId="{F103EF92-C1AF-47F9-B0E2-512616A3BF61}" srcOrd="1" destOrd="0" presId="urn:microsoft.com/office/officeart/2005/8/layout/venn1"/>
    <dgm:cxn modelId="{4C1E3D9B-7526-4E44-B3C0-6924E9158668}" type="presParOf" srcId="{CFD5F492-09CD-4A8F-AAE5-AF5058D1342F}" destId="{E9887EC4-2E84-41C2-B32D-B42CB7E8092A}" srcOrd="0" destOrd="0" presId="urn:microsoft.com/office/officeart/2005/8/layout/venn1"/>
    <dgm:cxn modelId="{7AF114C4-2B1D-4F10-842B-DB20834B10CB}" type="presParOf" srcId="{CFD5F492-09CD-4A8F-AAE5-AF5058D1342F}" destId="{CA7ACDF8-CE6D-424C-950E-99E7C1E1112D}" srcOrd="1" destOrd="0" presId="urn:microsoft.com/office/officeart/2005/8/layout/venn1"/>
    <dgm:cxn modelId="{FA75038E-CFD4-439E-85D7-920113187AAD}" type="presParOf" srcId="{CFD5F492-09CD-4A8F-AAE5-AF5058D1342F}" destId="{A2CCB3B5-6D71-4B86-97D4-3CE97AE988C6}" srcOrd="2" destOrd="0" presId="urn:microsoft.com/office/officeart/2005/8/layout/venn1"/>
    <dgm:cxn modelId="{F9C9912C-0367-414E-97CD-047DC44E967A}" type="presParOf" srcId="{CFD5F492-09CD-4A8F-AAE5-AF5058D1342F}" destId="{CE408FE9-7D9E-491A-811B-2691DF534A7B}" srcOrd="3" destOrd="0" presId="urn:microsoft.com/office/officeart/2005/8/layout/venn1"/>
    <dgm:cxn modelId="{E1840CFE-140E-46E7-929D-39495F16230C}" type="presParOf" srcId="{CFD5F492-09CD-4A8F-AAE5-AF5058D1342F}" destId="{E47BD5C4-482C-48FD-9B20-DC7FC0850B31}" srcOrd="4" destOrd="0" presId="urn:microsoft.com/office/officeart/2005/8/layout/venn1"/>
    <dgm:cxn modelId="{4860ECA4-A0A2-4508-A2DF-DE365FC4F594}" type="presParOf" srcId="{CFD5F492-09CD-4A8F-AAE5-AF5058D1342F}" destId="{F103EF92-C1AF-47F9-B0E2-512616A3BF6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659DEF-CC7A-4982-88C2-C15552915B83}" type="doc">
      <dgm:prSet loTypeId="urn:microsoft.com/office/officeart/2005/8/layout/radial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7759CDB-480E-47FB-9A91-1B7310DBEE54}">
      <dgm:prSet phldrT="[Text]" custT="1"/>
      <dgm:spPr/>
      <dgm:t>
        <a:bodyPr/>
        <a:lstStyle/>
        <a:p>
          <a:r>
            <a:rPr lang="en-US" sz="2800"/>
            <a:t>Core Courses</a:t>
          </a:r>
        </a:p>
      </dgm:t>
    </dgm:pt>
    <dgm:pt modelId="{9B40000B-B53D-400B-8F55-244933C513D8}" type="parTrans" cxnId="{CBAAAC5C-1B84-4F46-8FFA-B9949AA6EB63}">
      <dgm:prSet/>
      <dgm:spPr/>
      <dgm:t>
        <a:bodyPr/>
        <a:lstStyle/>
        <a:p>
          <a:endParaRPr lang="en-US" sz="2800"/>
        </a:p>
      </dgm:t>
    </dgm:pt>
    <dgm:pt modelId="{DCD5498C-04C7-4AE7-930F-C5990841C4EF}" type="sibTrans" cxnId="{CBAAAC5C-1B84-4F46-8FFA-B9949AA6EB63}">
      <dgm:prSet/>
      <dgm:spPr/>
      <dgm:t>
        <a:bodyPr/>
        <a:lstStyle/>
        <a:p>
          <a:endParaRPr lang="en-US" sz="2800"/>
        </a:p>
      </dgm:t>
    </dgm:pt>
    <dgm:pt modelId="{60657416-F8BA-49BD-9C12-E3679B36A473}">
      <dgm:prSet phldrT="[Text]" custT="1"/>
      <dgm:spPr>
        <a:solidFill>
          <a:srgbClr val="5CB565">
            <a:alpha val="49804"/>
          </a:srgbClr>
        </a:solidFill>
      </dgm:spPr>
      <dgm:t>
        <a:bodyPr/>
        <a:lstStyle/>
        <a:p>
          <a:r>
            <a:rPr lang="en-US" sz="2000" dirty="0"/>
            <a:t>Discovery</a:t>
          </a:r>
          <a:endParaRPr lang="en-US" sz="1600" dirty="0"/>
        </a:p>
      </dgm:t>
    </dgm:pt>
    <dgm:pt modelId="{12BDFFD2-90C6-4921-BFEC-BEBD4546C7B3}" type="parTrans" cxnId="{FC6C6811-E736-4860-B7F0-FDB6BECFBF95}">
      <dgm:prSet/>
      <dgm:spPr/>
      <dgm:t>
        <a:bodyPr/>
        <a:lstStyle/>
        <a:p>
          <a:endParaRPr lang="en-US" sz="2800"/>
        </a:p>
      </dgm:t>
    </dgm:pt>
    <dgm:pt modelId="{84B71406-4BAA-4E40-8C00-456F9C56394A}" type="sibTrans" cxnId="{FC6C6811-E736-4860-B7F0-FDB6BECFBF95}">
      <dgm:prSet/>
      <dgm:spPr/>
      <dgm:t>
        <a:bodyPr/>
        <a:lstStyle/>
        <a:p>
          <a:endParaRPr lang="en-US" sz="2800"/>
        </a:p>
      </dgm:t>
    </dgm:pt>
    <dgm:pt modelId="{F8BF4665-B8B1-4F57-A4EE-4551F43D46B1}">
      <dgm:prSet phldrT="[Text]" custT="1"/>
      <dgm:spPr>
        <a:solidFill>
          <a:srgbClr val="6179A8">
            <a:alpha val="49804"/>
          </a:srgbClr>
        </a:solidFill>
      </dgm:spPr>
      <dgm:t>
        <a:bodyPr/>
        <a:lstStyle/>
        <a:p>
          <a:r>
            <a:rPr lang="en-US" sz="1900" dirty="0"/>
            <a:t>Entrepreneurial Science</a:t>
          </a:r>
        </a:p>
      </dgm:t>
    </dgm:pt>
    <dgm:pt modelId="{DFC57395-D0D6-4B75-A146-4FFC77789214}" type="parTrans" cxnId="{B2F12A37-22D8-4372-87B2-73792EC991EB}">
      <dgm:prSet/>
      <dgm:spPr/>
      <dgm:t>
        <a:bodyPr/>
        <a:lstStyle/>
        <a:p>
          <a:endParaRPr lang="en-US" sz="2800"/>
        </a:p>
      </dgm:t>
    </dgm:pt>
    <dgm:pt modelId="{4B759EF3-F022-47A7-B25A-86A90DE5E060}" type="sibTrans" cxnId="{B2F12A37-22D8-4372-87B2-73792EC991EB}">
      <dgm:prSet/>
      <dgm:spPr/>
      <dgm:t>
        <a:bodyPr/>
        <a:lstStyle/>
        <a:p>
          <a:endParaRPr lang="en-US" sz="2800"/>
        </a:p>
      </dgm:t>
    </dgm:pt>
    <dgm:pt modelId="{AD6162AE-6574-42B6-94AE-85B9B026F022}">
      <dgm:prSet phldrT="[Text]" custT="1"/>
      <dgm:spPr>
        <a:solidFill>
          <a:srgbClr val="8064A2">
            <a:alpha val="49804"/>
          </a:srgbClr>
        </a:solidFill>
      </dgm:spPr>
      <dgm:t>
        <a:bodyPr/>
        <a:lstStyle/>
        <a:p>
          <a:r>
            <a:rPr lang="en-US" sz="2000" dirty="0"/>
            <a:t>Biomedical Informatics</a:t>
          </a:r>
        </a:p>
      </dgm:t>
    </dgm:pt>
    <dgm:pt modelId="{9F12EBA2-D652-4111-8E03-E62681F00872}" type="parTrans" cxnId="{6A31C7BD-983E-426B-A68C-10D4E7FA8EFC}">
      <dgm:prSet/>
      <dgm:spPr/>
      <dgm:t>
        <a:bodyPr/>
        <a:lstStyle/>
        <a:p>
          <a:endParaRPr lang="en-US" sz="2800"/>
        </a:p>
      </dgm:t>
    </dgm:pt>
    <dgm:pt modelId="{FA60BFD8-68F5-4585-B0D9-56300938F987}" type="sibTrans" cxnId="{6A31C7BD-983E-426B-A68C-10D4E7FA8EFC}">
      <dgm:prSet/>
      <dgm:spPr/>
      <dgm:t>
        <a:bodyPr/>
        <a:lstStyle/>
        <a:p>
          <a:endParaRPr lang="en-US" sz="2800"/>
        </a:p>
      </dgm:t>
    </dgm:pt>
    <dgm:pt modelId="{1AE8491F-01FE-495B-9E9F-446201A47218}">
      <dgm:prSet phldrT="[Text]" custT="1"/>
      <dgm:spPr>
        <a:solidFill>
          <a:srgbClr val="5EAFA6">
            <a:alpha val="49804"/>
          </a:srgbClr>
        </a:solidFill>
      </dgm:spPr>
      <dgm:t>
        <a:bodyPr/>
        <a:lstStyle/>
        <a:p>
          <a:r>
            <a:rPr lang="en-US" sz="1800" dirty="0"/>
            <a:t>Translational Therapeutics and Regulatory Science</a:t>
          </a:r>
        </a:p>
      </dgm:t>
    </dgm:pt>
    <dgm:pt modelId="{91CEBC96-8522-4B63-B6E4-C2F00B6EA695}" type="parTrans" cxnId="{0993E257-DECA-42AE-BE02-10208ADCE0D5}">
      <dgm:prSet/>
      <dgm:spPr/>
      <dgm:t>
        <a:bodyPr/>
        <a:lstStyle/>
        <a:p>
          <a:endParaRPr lang="en-US" sz="2800"/>
        </a:p>
      </dgm:t>
    </dgm:pt>
    <dgm:pt modelId="{C9DE2BFA-DDAE-46AA-9B95-E884B10A906A}" type="sibTrans" cxnId="{0993E257-DECA-42AE-BE02-10208ADCE0D5}">
      <dgm:prSet/>
      <dgm:spPr/>
      <dgm:t>
        <a:bodyPr/>
        <a:lstStyle/>
        <a:p>
          <a:endParaRPr lang="en-US" sz="2800"/>
        </a:p>
      </dgm:t>
    </dgm:pt>
    <dgm:pt modelId="{ED18167B-D529-4DDE-A989-9413315D756D}" type="pres">
      <dgm:prSet presAssocID="{66659DEF-CC7A-4982-88C2-C15552915B83}" presName="composite" presStyleCnt="0">
        <dgm:presLayoutVars>
          <dgm:chMax val="1"/>
          <dgm:dir/>
          <dgm:resizeHandles val="exact"/>
        </dgm:presLayoutVars>
      </dgm:prSet>
      <dgm:spPr/>
    </dgm:pt>
    <dgm:pt modelId="{E2432293-5428-49DA-AB85-A725D37E6C0E}" type="pres">
      <dgm:prSet presAssocID="{66659DEF-CC7A-4982-88C2-C15552915B83}" presName="radial" presStyleCnt="0">
        <dgm:presLayoutVars>
          <dgm:animLvl val="ctr"/>
        </dgm:presLayoutVars>
      </dgm:prSet>
      <dgm:spPr/>
    </dgm:pt>
    <dgm:pt modelId="{F9BB750C-9231-4905-B453-2941CE4F4C13}" type="pres">
      <dgm:prSet presAssocID="{47759CDB-480E-47FB-9A91-1B7310DBEE54}" presName="centerShape" presStyleLbl="vennNode1" presStyleIdx="0" presStyleCnt="5"/>
      <dgm:spPr/>
    </dgm:pt>
    <dgm:pt modelId="{B4A51898-9D5E-4CF0-ACFE-914ECB7FAD55}" type="pres">
      <dgm:prSet presAssocID="{60657416-F8BA-49BD-9C12-E3679B36A473}" presName="node" presStyleLbl="vennNode1" presStyleIdx="1" presStyleCnt="5" custScaleX="129378" custScaleY="129378">
        <dgm:presLayoutVars>
          <dgm:bulletEnabled val="1"/>
        </dgm:presLayoutVars>
      </dgm:prSet>
      <dgm:spPr/>
    </dgm:pt>
    <dgm:pt modelId="{87FFFB2E-2AE7-43BB-9B84-77329B463A35}" type="pres">
      <dgm:prSet presAssocID="{1AE8491F-01FE-495B-9E9F-446201A47218}" presName="node" presStyleLbl="vennNode1" presStyleIdx="2" presStyleCnt="5" custScaleX="139247" custScaleY="139247" custRadScaleRad="108181" custRadScaleInc="-370">
        <dgm:presLayoutVars>
          <dgm:bulletEnabled val="1"/>
        </dgm:presLayoutVars>
      </dgm:prSet>
      <dgm:spPr/>
    </dgm:pt>
    <dgm:pt modelId="{BBD3D79B-99F9-4A79-ADD6-9BAE65345F55}" type="pres">
      <dgm:prSet presAssocID="{F8BF4665-B8B1-4F57-A4EE-4551F43D46B1}" presName="node" presStyleLbl="vennNode1" presStyleIdx="3" presStyleCnt="5" custScaleX="177615" custScaleY="172170" custRadScaleRad="110696">
        <dgm:presLayoutVars>
          <dgm:bulletEnabled val="1"/>
        </dgm:presLayoutVars>
      </dgm:prSet>
      <dgm:spPr/>
    </dgm:pt>
    <dgm:pt modelId="{B59161A2-426F-493D-B61E-883CFE819A15}" type="pres">
      <dgm:prSet presAssocID="{AD6162AE-6574-42B6-94AE-85B9B026F022}" presName="node" presStyleLbl="vennNode1" presStyleIdx="4" presStyleCnt="5" custScaleX="136991" custScaleY="136991" custRadScaleRad="105679" custRadScaleInc="1137">
        <dgm:presLayoutVars>
          <dgm:bulletEnabled val="1"/>
        </dgm:presLayoutVars>
      </dgm:prSet>
      <dgm:spPr/>
    </dgm:pt>
  </dgm:ptLst>
  <dgm:cxnLst>
    <dgm:cxn modelId="{FC6C6811-E736-4860-B7F0-FDB6BECFBF95}" srcId="{47759CDB-480E-47FB-9A91-1B7310DBEE54}" destId="{60657416-F8BA-49BD-9C12-E3679B36A473}" srcOrd="0" destOrd="0" parTransId="{12BDFFD2-90C6-4921-BFEC-BEBD4546C7B3}" sibTransId="{84B71406-4BAA-4E40-8C00-456F9C56394A}"/>
    <dgm:cxn modelId="{B2F12A37-22D8-4372-87B2-73792EC991EB}" srcId="{47759CDB-480E-47FB-9A91-1B7310DBEE54}" destId="{F8BF4665-B8B1-4F57-A4EE-4551F43D46B1}" srcOrd="2" destOrd="0" parTransId="{DFC57395-D0D6-4B75-A146-4FFC77789214}" sibTransId="{4B759EF3-F022-47A7-B25A-86A90DE5E060}"/>
    <dgm:cxn modelId="{CBAAAC5C-1B84-4F46-8FFA-B9949AA6EB63}" srcId="{66659DEF-CC7A-4982-88C2-C15552915B83}" destId="{47759CDB-480E-47FB-9A91-1B7310DBEE54}" srcOrd="0" destOrd="0" parTransId="{9B40000B-B53D-400B-8F55-244933C513D8}" sibTransId="{DCD5498C-04C7-4AE7-930F-C5990841C4EF}"/>
    <dgm:cxn modelId="{CBEDD254-E844-44DD-A4CB-295F5AD94463}" type="presOf" srcId="{60657416-F8BA-49BD-9C12-E3679B36A473}" destId="{B4A51898-9D5E-4CF0-ACFE-914ECB7FAD55}" srcOrd="0" destOrd="0" presId="urn:microsoft.com/office/officeart/2005/8/layout/radial3"/>
    <dgm:cxn modelId="{0993E257-DECA-42AE-BE02-10208ADCE0D5}" srcId="{47759CDB-480E-47FB-9A91-1B7310DBEE54}" destId="{1AE8491F-01FE-495B-9E9F-446201A47218}" srcOrd="1" destOrd="0" parTransId="{91CEBC96-8522-4B63-B6E4-C2F00B6EA695}" sibTransId="{C9DE2BFA-DDAE-46AA-9B95-E884B10A906A}"/>
    <dgm:cxn modelId="{5AADCF87-6F27-4B19-BB43-E615338CF4BF}" type="presOf" srcId="{1AE8491F-01FE-495B-9E9F-446201A47218}" destId="{87FFFB2E-2AE7-43BB-9B84-77329B463A35}" srcOrd="0" destOrd="0" presId="urn:microsoft.com/office/officeart/2005/8/layout/radial3"/>
    <dgm:cxn modelId="{01EDA098-87DE-413A-ABDF-F8A1B804D4C9}" type="presOf" srcId="{66659DEF-CC7A-4982-88C2-C15552915B83}" destId="{ED18167B-D529-4DDE-A989-9413315D756D}" srcOrd="0" destOrd="0" presId="urn:microsoft.com/office/officeart/2005/8/layout/radial3"/>
    <dgm:cxn modelId="{0F00C0A0-9B0B-4B12-8EAE-C735D9335C1F}" type="presOf" srcId="{AD6162AE-6574-42B6-94AE-85B9B026F022}" destId="{B59161A2-426F-493D-B61E-883CFE819A15}" srcOrd="0" destOrd="0" presId="urn:microsoft.com/office/officeart/2005/8/layout/radial3"/>
    <dgm:cxn modelId="{DCD2FBB0-0246-482A-BDA0-F4B9D1B09A7B}" type="presOf" srcId="{47759CDB-480E-47FB-9A91-1B7310DBEE54}" destId="{F9BB750C-9231-4905-B453-2941CE4F4C13}" srcOrd="0" destOrd="0" presId="urn:microsoft.com/office/officeart/2005/8/layout/radial3"/>
    <dgm:cxn modelId="{6A31C7BD-983E-426B-A68C-10D4E7FA8EFC}" srcId="{47759CDB-480E-47FB-9A91-1B7310DBEE54}" destId="{AD6162AE-6574-42B6-94AE-85B9B026F022}" srcOrd="3" destOrd="0" parTransId="{9F12EBA2-D652-4111-8E03-E62681F00872}" sibTransId="{FA60BFD8-68F5-4585-B0D9-56300938F987}"/>
    <dgm:cxn modelId="{29DA68E3-044F-4C08-9F4F-270BF4656CBE}" type="presOf" srcId="{F8BF4665-B8B1-4F57-A4EE-4551F43D46B1}" destId="{BBD3D79B-99F9-4A79-ADD6-9BAE65345F55}" srcOrd="0" destOrd="0" presId="urn:microsoft.com/office/officeart/2005/8/layout/radial3"/>
    <dgm:cxn modelId="{A118A244-0104-452A-ABEC-7A0925AD5BA1}" type="presParOf" srcId="{ED18167B-D529-4DDE-A989-9413315D756D}" destId="{E2432293-5428-49DA-AB85-A725D37E6C0E}" srcOrd="0" destOrd="0" presId="urn:microsoft.com/office/officeart/2005/8/layout/radial3"/>
    <dgm:cxn modelId="{A540437D-2116-4E14-A7AD-075181123DB5}" type="presParOf" srcId="{E2432293-5428-49DA-AB85-A725D37E6C0E}" destId="{F9BB750C-9231-4905-B453-2941CE4F4C13}" srcOrd="0" destOrd="0" presId="urn:microsoft.com/office/officeart/2005/8/layout/radial3"/>
    <dgm:cxn modelId="{5E2D16A1-AA9F-41F7-9F89-BEB7A9AFBB77}" type="presParOf" srcId="{E2432293-5428-49DA-AB85-A725D37E6C0E}" destId="{B4A51898-9D5E-4CF0-ACFE-914ECB7FAD55}" srcOrd="1" destOrd="0" presId="urn:microsoft.com/office/officeart/2005/8/layout/radial3"/>
    <dgm:cxn modelId="{A77891EE-3C2F-4E13-B6E6-04EE66F2B35F}" type="presParOf" srcId="{E2432293-5428-49DA-AB85-A725D37E6C0E}" destId="{87FFFB2E-2AE7-43BB-9B84-77329B463A35}" srcOrd="2" destOrd="0" presId="urn:microsoft.com/office/officeart/2005/8/layout/radial3"/>
    <dgm:cxn modelId="{0C7862E4-50D4-4328-9E7A-E665F98E81C9}" type="presParOf" srcId="{E2432293-5428-49DA-AB85-A725D37E6C0E}" destId="{BBD3D79B-99F9-4A79-ADD6-9BAE65345F55}" srcOrd="3" destOrd="0" presId="urn:microsoft.com/office/officeart/2005/8/layout/radial3"/>
    <dgm:cxn modelId="{B876840D-8055-4C11-A428-0A82EB34C4A4}" type="presParOf" srcId="{E2432293-5428-49DA-AB85-A725D37E6C0E}" destId="{B59161A2-426F-493D-B61E-883CFE819A15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DB5420-C4F1-4DDF-8607-51A595079C06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65A445-1B4A-4D33-9ECC-2B4A10ED4049}">
      <dgm:prSet phldrT="[Text]" custT="1"/>
      <dgm:spPr>
        <a:xfrm>
          <a:off x="3115972" y="2101459"/>
          <a:ext cx="1388054" cy="1388054"/>
        </a:xfrm>
        <a:solidFill>
          <a:srgbClr val="1F497D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000" b="1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Necessary support</a:t>
          </a:r>
        </a:p>
      </dgm:t>
    </dgm:pt>
    <dgm:pt modelId="{1B3A3368-58F1-45C6-907E-152810FE6172}" type="parTrans" cxnId="{F5F09F33-7D11-4AF2-A38C-04E0A5102E1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CFA58B-71BA-4BED-8760-F7534C0B487A}" type="sibTrans" cxnId="{F5F09F33-7D11-4AF2-A38C-04E0A5102E1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BA5310-BC36-4C5D-9ED8-FB0C9BD0B2C2}">
      <dgm:prSet phldrT="[Text]" custT="1"/>
      <dgm:spPr>
        <a:xfrm>
          <a:off x="3115972" y="19548"/>
          <a:ext cx="1388054" cy="1388054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Monitoring/ Compliance Program</a:t>
          </a:r>
        </a:p>
      </dgm:t>
    </dgm:pt>
    <dgm:pt modelId="{4506706E-C877-4E9A-AB78-412BB8F4BD4E}" type="parTrans" cxnId="{C992F376-E77E-4E40-B45D-AB9D42A76DF2}">
      <dgm:prSet/>
      <dgm:spPr>
        <a:xfrm rot="16200000">
          <a:off x="3463071" y="1738136"/>
          <a:ext cx="693856" cy="32788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50C41A60-A495-4190-BBA6-720C44270DF7}" type="sibTrans" cxnId="{C992F376-E77E-4E40-B45D-AB9D42A76DF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54C3E6-A69F-4D34-8573-38E38B897A95}">
      <dgm:prSet phldrT="[Text]" custT="1"/>
      <dgm:spPr>
        <a:xfrm>
          <a:off x="4743676" y="803409"/>
          <a:ext cx="1388054" cy="1388054"/>
        </a:xfrm>
        <a:solidFill>
          <a:srgbClr val="9BBB5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IT Infrastructure</a:t>
          </a:r>
        </a:p>
      </dgm:t>
    </dgm:pt>
    <dgm:pt modelId="{4363D2A8-33A5-4884-99CC-7C60E0434A93}" type="parTrans" cxnId="{64EE5293-4A2A-4D9C-8983-B7931AB8D02E}">
      <dgm:prSet/>
      <dgm:spPr>
        <a:xfrm rot="19285714">
          <a:off x="4276923" y="2130067"/>
          <a:ext cx="693856" cy="32788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2EC54E8B-5E70-454F-92A7-2D3FE56BE1A7}" type="sibTrans" cxnId="{64EE5293-4A2A-4D9C-8983-B7931AB8D02E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4435A8-3DB1-4C49-88B2-446B1227B400}">
      <dgm:prSet phldrT="[Text]" custT="1"/>
      <dgm:spPr>
        <a:xfrm>
          <a:off x="5145686" y="2564728"/>
          <a:ext cx="1388054" cy="1388054"/>
        </a:xfr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Clinical Trials Contracting</a:t>
          </a:r>
        </a:p>
      </dgm:t>
    </dgm:pt>
    <dgm:pt modelId="{E8796154-033C-4166-9822-C04C9892222C}" type="parTrans" cxnId="{6DACB615-92EE-47A6-8988-6AA11C861902}">
      <dgm:prSet/>
      <dgm:spPr>
        <a:xfrm rot="771429">
          <a:off x="4477928" y="3010727"/>
          <a:ext cx="693856" cy="32788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6AF15023-BECB-472D-B44A-5565A704B60A}" type="sibTrans" cxnId="{6DACB615-92EE-47A6-8988-6AA11C86190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44AF15-11CA-440F-98E5-FE186C8AD6E8}">
      <dgm:prSet phldrT="[Text]"/>
      <dgm:spPr>
        <a:xfrm>
          <a:off x="4019280" y="3977196"/>
          <a:ext cx="1388054" cy="1388054"/>
        </a:xfr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Sponsor IND/IDE Support</a:t>
          </a:r>
        </a:p>
      </dgm:t>
    </dgm:pt>
    <dgm:pt modelId="{BF2A070C-506F-4BD8-8965-72A7785BAA1B}" type="parTrans" cxnId="{07D45D21-F456-4C0B-92E6-7D55472DF634}">
      <dgm:prSet/>
      <dgm:spPr>
        <a:xfrm rot="3857143">
          <a:off x="3914725" y="3716961"/>
          <a:ext cx="693856" cy="32788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72F0E919-E8BB-4856-99D6-D16C60D8B07A}" type="sibTrans" cxnId="{07D45D21-F456-4C0B-92E6-7D55472DF634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9F01A9-26B5-4A4D-9E9B-3FD5F3AEE359}">
      <dgm:prSet phldrT="[Text]"/>
      <dgm:spPr>
        <a:xfrm>
          <a:off x="2212665" y="3977196"/>
          <a:ext cx="1388054" cy="1388054"/>
        </a:xfr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Clinical Research Operations</a:t>
          </a:r>
        </a:p>
      </dgm:t>
    </dgm:pt>
    <dgm:pt modelId="{84EF4340-94A2-474C-B6E3-5818F965F935}" type="parTrans" cxnId="{321694C7-C73D-43B7-9F10-BC0190B6A0EB}">
      <dgm:prSet/>
      <dgm:spPr>
        <a:xfrm rot="6942857">
          <a:off x="3011417" y="3716961"/>
          <a:ext cx="693856" cy="32788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CB34A69D-0190-488D-91A6-D49AAD8C85D7}" type="sibTrans" cxnId="{321694C7-C73D-43B7-9F10-BC0190B6A0E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EFEB50-D6A9-4418-9EEB-B30EFB426E3C}">
      <dgm:prSet/>
      <dgm:spPr>
        <a:xfrm>
          <a:off x="1086259" y="2564728"/>
          <a:ext cx="1388054" cy="1388054"/>
        </a:xfrm>
        <a:solidFill>
          <a:srgbClr val="1F497D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Community Engagement</a:t>
          </a:r>
        </a:p>
      </dgm:t>
    </dgm:pt>
    <dgm:pt modelId="{39165E52-6004-4211-A214-3641DD4931C1}" type="parTrans" cxnId="{059BE330-21D4-46E9-96AD-965BB2999919}">
      <dgm:prSet/>
      <dgm:spPr>
        <a:xfrm rot="10028571">
          <a:off x="2448214" y="3010727"/>
          <a:ext cx="693856" cy="32788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1B3ED7A9-0316-40E6-9D18-B2FCEDAA25AA}" type="sibTrans" cxnId="{059BE330-21D4-46E9-96AD-965BB2999919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ED2EEB-42E9-46F4-9BAD-B3F3DC692065}">
      <dgm:prSet phldrT="[Text]"/>
      <dgm:spPr>
        <a:xfrm>
          <a:off x="1488268" y="803409"/>
          <a:ext cx="1388054" cy="1388054"/>
        </a:xfrm>
        <a:solidFill>
          <a:srgbClr val="B33B88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Financial Operations</a:t>
          </a:r>
        </a:p>
      </dgm:t>
    </dgm:pt>
    <dgm:pt modelId="{D4F23B94-C23E-4BDD-8291-8E8B310F5CFC}" type="parTrans" cxnId="{DA535039-7F6D-445A-A65E-0A2D2BDACAFC}">
      <dgm:prSet/>
      <dgm:spPr>
        <a:xfrm rot="13114286">
          <a:off x="2649219" y="2130067"/>
          <a:ext cx="693856" cy="32788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CA559895-1849-4931-B004-63D23EA9C960}" type="sibTrans" cxnId="{DA535039-7F6D-445A-A65E-0A2D2BDACAF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FCD7DC-8E67-4B8D-8AF4-097C4E9A8F3F}">
      <dgm:prSet phldrT="[Text]" custRadScaleRad="116306" custRadScaleInc="-61487"/>
      <dgm:spPr>
        <a:xfrm>
          <a:off x="4019280" y="3977196"/>
          <a:ext cx="1388054" cy="1388054"/>
        </a:xfrm>
        <a:prstGeom prst="ellipse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84DEE4F4-93F6-44C4-B69D-123287BF2324}" type="parTrans" cxnId="{1AD7D1C3-48B0-4AB9-81B2-CAD95E74DE4F}">
      <dgm:prSet/>
      <dgm:spPr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827F91C7-3606-47C1-9DFE-AFCFB3462419}" type="sibTrans" cxnId="{1AD7D1C3-48B0-4AB9-81B2-CAD95E74DE4F}">
      <dgm:prSet/>
      <dgm:spPr/>
      <dgm:t>
        <a:bodyPr/>
        <a:lstStyle/>
        <a:p>
          <a:endParaRPr lang="en-US"/>
        </a:p>
      </dgm:t>
    </dgm:pt>
    <dgm:pt modelId="{368332AE-AC34-4EC4-BAD9-847FD3B464B9}">
      <dgm:prSet phldrT="[Text]"/>
      <dgm:spPr>
        <a:xfrm>
          <a:off x="4019280" y="3977196"/>
          <a:ext cx="1388054" cy="1388054"/>
        </a:xfrm>
        <a:solidFill>
          <a:schemeClr val="tx1">
            <a:lumMod val="65000"/>
            <a:lumOff val="35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Professional development core</a:t>
          </a:r>
        </a:p>
      </dgm:t>
    </dgm:pt>
    <dgm:pt modelId="{A6C31C68-AED6-4E05-94AC-F19B15B8B135}" type="parTrans" cxnId="{E3E88917-849F-4AF6-A773-A0B15BFE9D49}">
      <dgm:prSet/>
      <dgm:spPr/>
      <dgm:t>
        <a:bodyPr/>
        <a:lstStyle/>
        <a:p>
          <a:endParaRPr lang="en-US"/>
        </a:p>
      </dgm:t>
    </dgm:pt>
    <dgm:pt modelId="{87950F12-0214-43F4-81BB-1AFA77D3AB2F}" type="sibTrans" cxnId="{E3E88917-849F-4AF6-A773-A0B15BFE9D49}">
      <dgm:prSet/>
      <dgm:spPr/>
      <dgm:t>
        <a:bodyPr/>
        <a:lstStyle/>
        <a:p>
          <a:endParaRPr lang="en-US"/>
        </a:p>
      </dgm:t>
    </dgm:pt>
    <dgm:pt modelId="{CFC9F5A1-302F-419F-BAB9-5E441125785F}">
      <dgm:prSet/>
      <dgm:spPr>
        <a:xfrm>
          <a:off x="1086259" y="2564728"/>
          <a:ext cx="1388054" cy="1388054"/>
        </a:xfrm>
        <a:solidFill>
          <a:srgbClr val="1F497D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Tech Transfer / Business development</a:t>
          </a:r>
        </a:p>
      </dgm:t>
    </dgm:pt>
    <dgm:pt modelId="{12A1BC4A-9FCC-4CD3-BD79-0F9AD4CF9C14}" type="parTrans" cxnId="{A15F9EF0-FA34-437B-9E4D-E85D74A568C6}">
      <dgm:prSet/>
      <dgm:spPr/>
      <dgm:t>
        <a:bodyPr/>
        <a:lstStyle/>
        <a:p>
          <a:endParaRPr lang="en-US"/>
        </a:p>
      </dgm:t>
    </dgm:pt>
    <dgm:pt modelId="{E45475F9-AF38-4660-A2C2-D995F6F014F0}" type="sibTrans" cxnId="{A15F9EF0-FA34-437B-9E4D-E85D74A568C6}">
      <dgm:prSet/>
      <dgm:spPr/>
      <dgm:t>
        <a:bodyPr/>
        <a:lstStyle/>
        <a:p>
          <a:endParaRPr lang="en-US"/>
        </a:p>
      </dgm:t>
    </dgm:pt>
    <dgm:pt modelId="{94AE4F5A-D2D0-4023-B2A9-05A103A7FBEF}" type="pres">
      <dgm:prSet presAssocID="{2DDB5420-C4F1-4DDF-8607-51A595079C0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3CE06E3-4C57-4DFB-83E6-26681EDC6FEA}" type="pres">
      <dgm:prSet presAssocID="{3865A445-1B4A-4D33-9ECC-2B4A10ED4049}" presName="centerShape" presStyleLbl="node0" presStyleIdx="0" presStyleCnt="1"/>
      <dgm:spPr>
        <a:prstGeom prst="ellipse">
          <a:avLst/>
        </a:prstGeom>
      </dgm:spPr>
    </dgm:pt>
    <dgm:pt modelId="{62390CE2-7179-4B90-9349-C26E7B68C880}" type="pres">
      <dgm:prSet presAssocID="{4506706E-C877-4E9A-AB78-412BB8F4BD4E}" presName="Name9" presStyleLbl="parChTrans1D2" presStyleIdx="0" presStyleCnt="9"/>
      <dgm:spPr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</dgm:spPr>
    </dgm:pt>
    <dgm:pt modelId="{F0D0AAF6-7C70-4326-BEFC-6B934218451F}" type="pres">
      <dgm:prSet presAssocID="{4506706E-C877-4E9A-AB78-412BB8F4BD4E}" presName="connTx" presStyleLbl="parChTrans1D2" presStyleIdx="0" presStyleCnt="9"/>
      <dgm:spPr/>
    </dgm:pt>
    <dgm:pt modelId="{66D80F76-EAED-4203-8B40-94AEA2D78D1B}" type="pres">
      <dgm:prSet presAssocID="{3ABA5310-BC36-4C5D-9ED8-FB0C9BD0B2C2}" presName="node" presStyleLbl="node1" presStyleIdx="0" presStyleCnt="9" custScaleX="108052">
        <dgm:presLayoutVars>
          <dgm:bulletEnabled val="1"/>
        </dgm:presLayoutVars>
      </dgm:prSet>
      <dgm:spPr>
        <a:prstGeom prst="ellipse">
          <a:avLst/>
        </a:prstGeom>
      </dgm:spPr>
    </dgm:pt>
    <dgm:pt modelId="{816F584A-615E-41D6-AFBD-21411E2710E5}" type="pres">
      <dgm:prSet presAssocID="{4363D2A8-33A5-4884-99CC-7C60E0434A93}" presName="Name9" presStyleLbl="parChTrans1D2" presStyleIdx="1" presStyleCnt="9"/>
      <dgm:spPr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</dgm:spPr>
    </dgm:pt>
    <dgm:pt modelId="{E0F346BF-8744-42CA-8DA5-2F9230F7B894}" type="pres">
      <dgm:prSet presAssocID="{4363D2A8-33A5-4884-99CC-7C60E0434A93}" presName="connTx" presStyleLbl="parChTrans1D2" presStyleIdx="1" presStyleCnt="9"/>
      <dgm:spPr/>
    </dgm:pt>
    <dgm:pt modelId="{9CF6E6E5-06AB-461F-BD06-15B7F89CC08C}" type="pres">
      <dgm:prSet presAssocID="{5254C3E6-A69F-4D34-8573-38E38B897A95}" presName="node" presStyleLbl="node1" presStyleIdx="1" presStyleCnt="9" custScaleX="112976" custRadScaleRad="97247" custRadScaleInc="6802">
        <dgm:presLayoutVars>
          <dgm:bulletEnabled val="1"/>
        </dgm:presLayoutVars>
      </dgm:prSet>
      <dgm:spPr>
        <a:prstGeom prst="ellipse">
          <a:avLst/>
        </a:prstGeom>
      </dgm:spPr>
    </dgm:pt>
    <dgm:pt modelId="{EC2633E4-D2A2-4912-9C15-29A7F6E7C69D}" type="pres">
      <dgm:prSet presAssocID="{E8796154-033C-4166-9822-C04C9892222C}" presName="Name9" presStyleLbl="parChTrans1D2" presStyleIdx="2" presStyleCnt="9"/>
      <dgm:spPr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</dgm:spPr>
    </dgm:pt>
    <dgm:pt modelId="{3EE8FFD2-CFC8-4A34-AD08-0A4FB412B763}" type="pres">
      <dgm:prSet presAssocID="{E8796154-033C-4166-9822-C04C9892222C}" presName="connTx" presStyleLbl="parChTrans1D2" presStyleIdx="2" presStyleCnt="9"/>
      <dgm:spPr/>
    </dgm:pt>
    <dgm:pt modelId="{E071D29C-582A-4DDB-8EEC-9D12299E29DD}" type="pres">
      <dgm:prSet presAssocID="{A74435A8-3DB1-4C49-88B2-446B1227B400}" presName="node" presStyleLbl="node1" presStyleIdx="2" presStyleCnt="9" custRadScaleRad="103366" custRadScaleInc="-4775">
        <dgm:presLayoutVars>
          <dgm:bulletEnabled val="1"/>
        </dgm:presLayoutVars>
      </dgm:prSet>
      <dgm:spPr>
        <a:prstGeom prst="ellipse">
          <a:avLst/>
        </a:prstGeom>
      </dgm:spPr>
    </dgm:pt>
    <dgm:pt modelId="{83B0CF47-F50D-4572-82D7-A28C156CB6AF}" type="pres">
      <dgm:prSet presAssocID="{BF2A070C-506F-4BD8-8965-72A7785BAA1B}" presName="Name9" presStyleLbl="parChTrans1D2" presStyleIdx="3" presStyleCnt="9"/>
      <dgm:spPr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</dgm:spPr>
    </dgm:pt>
    <dgm:pt modelId="{0F017A9C-8A39-4C2F-AC24-722928586521}" type="pres">
      <dgm:prSet presAssocID="{BF2A070C-506F-4BD8-8965-72A7785BAA1B}" presName="connTx" presStyleLbl="parChTrans1D2" presStyleIdx="3" presStyleCnt="9"/>
      <dgm:spPr/>
    </dgm:pt>
    <dgm:pt modelId="{D2BFE90F-A9A3-43F0-92A6-62057CCD06F5}" type="pres">
      <dgm:prSet presAssocID="{0844AF15-11CA-440F-98E5-FE186C8AD6E8}" presName="node" presStyleLbl="node1" presStyleIdx="3" presStyleCnt="9" custRadScaleRad="101411" custRadScaleInc="-13234">
        <dgm:presLayoutVars>
          <dgm:bulletEnabled val="1"/>
        </dgm:presLayoutVars>
      </dgm:prSet>
      <dgm:spPr>
        <a:prstGeom prst="ellipse">
          <a:avLst/>
        </a:prstGeom>
      </dgm:spPr>
    </dgm:pt>
    <dgm:pt modelId="{CBEE9A73-815D-4E76-8355-0F9ADD819D4C}" type="pres">
      <dgm:prSet presAssocID="{A6C31C68-AED6-4E05-94AC-F19B15B8B135}" presName="Name9" presStyleLbl="parChTrans1D2" presStyleIdx="4" presStyleCnt="9"/>
      <dgm:spPr/>
    </dgm:pt>
    <dgm:pt modelId="{C5ECAC3F-CCAB-44DC-84F7-4A491C287B0C}" type="pres">
      <dgm:prSet presAssocID="{A6C31C68-AED6-4E05-94AC-F19B15B8B135}" presName="connTx" presStyleLbl="parChTrans1D2" presStyleIdx="4" presStyleCnt="9"/>
      <dgm:spPr/>
    </dgm:pt>
    <dgm:pt modelId="{F21ED5B5-AA16-4832-BD49-94DF5EF1F07D}" type="pres">
      <dgm:prSet presAssocID="{368332AE-AC34-4EC4-BAD9-847FD3B464B9}" presName="node" presStyleLbl="node1" presStyleIdx="4" presStyleCnt="9" custRadScaleRad="93774" custRadScaleInc="-1990">
        <dgm:presLayoutVars>
          <dgm:bulletEnabled val="1"/>
        </dgm:presLayoutVars>
      </dgm:prSet>
      <dgm:spPr/>
    </dgm:pt>
    <dgm:pt modelId="{88183416-7759-4258-9F14-4A5C1D753D45}" type="pres">
      <dgm:prSet presAssocID="{84EF4340-94A2-474C-B6E3-5818F965F935}" presName="Name9" presStyleLbl="parChTrans1D2" presStyleIdx="5" presStyleCnt="9"/>
      <dgm:spPr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</dgm:spPr>
    </dgm:pt>
    <dgm:pt modelId="{4159959C-3BBF-42F4-9ADF-FEEA70E7A4B6}" type="pres">
      <dgm:prSet presAssocID="{84EF4340-94A2-474C-B6E3-5818F965F935}" presName="connTx" presStyleLbl="parChTrans1D2" presStyleIdx="5" presStyleCnt="9"/>
      <dgm:spPr/>
    </dgm:pt>
    <dgm:pt modelId="{D3ED95BD-01C2-4D1C-A892-C873F39282CC}" type="pres">
      <dgm:prSet presAssocID="{EA9F01A9-26B5-4A4D-9E9B-3FD5F3AEE359}" presName="node" presStyleLbl="node1" presStyleIdx="5" presStyleCnt="9" custRadScaleRad="93779" custRadScaleInc="19842">
        <dgm:presLayoutVars>
          <dgm:bulletEnabled val="1"/>
        </dgm:presLayoutVars>
      </dgm:prSet>
      <dgm:spPr>
        <a:prstGeom prst="ellipse">
          <a:avLst/>
        </a:prstGeom>
      </dgm:spPr>
    </dgm:pt>
    <dgm:pt modelId="{D1FAFD03-30A1-4465-85D3-595B9D53E5E6}" type="pres">
      <dgm:prSet presAssocID="{39165E52-6004-4211-A214-3641DD4931C1}" presName="Name9" presStyleLbl="parChTrans1D2" presStyleIdx="6" presStyleCnt="9"/>
      <dgm:spPr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</dgm:spPr>
    </dgm:pt>
    <dgm:pt modelId="{20D09726-17AD-4906-9330-78579A0F73A2}" type="pres">
      <dgm:prSet presAssocID="{39165E52-6004-4211-A214-3641DD4931C1}" presName="connTx" presStyleLbl="parChTrans1D2" presStyleIdx="6" presStyleCnt="9"/>
      <dgm:spPr/>
    </dgm:pt>
    <dgm:pt modelId="{18FEFBED-80C2-4381-81F4-4E9D7AF39790}" type="pres">
      <dgm:prSet presAssocID="{BBEFEB50-D6A9-4418-9EEB-B30EFB426E3C}" presName="node" presStyleLbl="node1" presStyleIdx="6" presStyleCnt="9">
        <dgm:presLayoutVars>
          <dgm:bulletEnabled val="1"/>
        </dgm:presLayoutVars>
      </dgm:prSet>
      <dgm:spPr>
        <a:prstGeom prst="ellipse">
          <a:avLst/>
        </a:prstGeom>
      </dgm:spPr>
    </dgm:pt>
    <dgm:pt modelId="{E6F2FA67-47AF-47D3-AF15-2F00975ED6BB}" type="pres">
      <dgm:prSet presAssocID="{12A1BC4A-9FCC-4CD3-BD79-0F9AD4CF9C14}" presName="Name9" presStyleLbl="parChTrans1D2" presStyleIdx="7" presStyleCnt="9"/>
      <dgm:spPr/>
    </dgm:pt>
    <dgm:pt modelId="{9B4AEA38-179F-46C0-9088-2E5339FDA5EE}" type="pres">
      <dgm:prSet presAssocID="{12A1BC4A-9FCC-4CD3-BD79-0F9AD4CF9C14}" presName="connTx" presStyleLbl="parChTrans1D2" presStyleIdx="7" presStyleCnt="9"/>
      <dgm:spPr/>
    </dgm:pt>
    <dgm:pt modelId="{3B2BFB38-AE2B-4FCB-B375-79F070B69499}" type="pres">
      <dgm:prSet presAssocID="{CFC9F5A1-302F-419F-BAB9-5E441125785F}" presName="node" presStyleLbl="node1" presStyleIdx="7" presStyleCnt="9">
        <dgm:presLayoutVars>
          <dgm:bulletEnabled val="1"/>
        </dgm:presLayoutVars>
      </dgm:prSet>
      <dgm:spPr/>
    </dgm:pt>
    <dgm:pt modelId="{0A62F419-3F8E-4C05-9A32-21719D7E0560}" type="pres">
      <dgm:prSet presAssocID="{D4F23B94-C23E-4BDD-8291-8E8B310F5CFC}" presName="Name9" presStyleLbl="parChTrans1D2" presStyleIdx="8" presStyleCnt="9"/>
      <dgm:spPr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</dgm:spPr>
    </dgm:pt>
    <dgm:pt modelId="{2ED21E68-F19E-4129-89AE-638BE13D18C7}" type="pres">
      <dgm:prSet presAssocID="{D4F23B94-C23E-4BDD-8291-8E8B310F5CFC}" presName="connTx" presStyleLbl="parChTrans1D2" presStyleIdx="8" presStyleCnt="9"/>
      <dgm:spPr/>
    </dgm:pt>
    <dgm:pt modelId="{9142C0BA-E402-472E-BC6D-6CF4DA3B5E54}" type="pres">
      <dgm:prSet presAssocID="{38ED2EEB-42E9-46F4-9BAD-B3F3DC692065}" presName="node" presStyleLbl="node1" presStyleIdx="8" presStyleCnt="9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6DACB615-92EE-47A6-8988-6AA11C861902}" srcId="{3865A445-1B4A-4D33-9ECC-2B4A10ED4049}" destId="{A74435A8-3DB1-4C49-88B2-446B1227B400}" srcOrd="2" destOrd="0" parTransId="{E8796154-033C-4166-9822-C04C9892222C}" sibTransId="{6AF15023-BECB-472D-B44A-5565A704B60A}"/>
    <dgm:cxn modelId="{6EC9D115-8861-4BD7-83DB-2EEA789EFD15}" type="presOf" srcId="{BBEFEB50-D6A9-4418-9EEB-B30EFB426E3C}" destId="{18FEFBED-80C2-4381-81F4-4E9D7AF39790}" srcOrd="0" destOrd="0" presId="urn:microsoft.com/office/officeart/2005/8/layout/radial1"/>
    <dgm:cxn modelId="{E3E88917-849F-4AF6-A773-A0B15BFE9D49}" srcId="{3865A445-1B4A-4D33-9ECC-2B4A10ED4049}" destId="{368332AE-AC34-4EC4-BAD9-847FD3B464B9}" srcOrd="4" destOrd="0" parTransId="{A6C31C68-AED6-4E05-94AC-F19B15B8B135}" sibTransId="{87950F12-0214-43F4-81BB-1AFA77D3AB2F}"/>
    <dgm:cxn modelId="{16EA4D19-C237-42A0-A745-893F5174286F}" type="presOf" srcId="{2DDB5420-C4F1-4DDF-8607-51A595079C06}" destId="{94AE4F5A-D2D0-4023-B2A9-05A103A7FBEF}" srcOrd="0" destOrd="0" presId="urn:microsoft.com/office/officeart/2005/8/layout/radial1"/>
    <dgm:cxn modelId="{07D45D21-F456-4C0B-92E6-7D55472DF634}" srcId="{3865A445-1B4A-4D33-9ECC-2B4A10ED4049}" destId="{0844AF15-11CA-440F-98E5-FE186C8AD6E8}" srcOrd="3" destOrd="0" parTransId="{BF2A070C-506F-4BD8-8965-72A7785BAA1B}" sibTransId="{72F0E919-E8BB-4856-99D6-D16C60D8B07A}"/>
    <dgm:cxn modelId="{D7202730-A8D1-4B1D-BCBF-7C3E9D04D95A}" type="presOf" srcId="{4363D2A8-33A5-4884-99CC-7C60E0434A93}" destId="{816F584A-615E-41D6-AFBD-21411E2710E5}" srcOrd="0" destOrd="0" presId="urn:microsoft.com/office/officeart/2005/8/layout/radial1"/>
    <dgm:cxn modelId="{059BE330-21D4-46E9-96AD-965BB2999919}" srcId="{3865A445-1B4A-4D33-9ECC-2B4A10ED4049}" destId="{BBEFEB50-D6A9-4418-9EEB-B30EFB426E3C}" srcOrd="6" destOrd="0" parTransId="{39165E52-6004-4211-A214-3641DD4931C1}" sibTransId="{1B3ED7A9-0316-40E6-9D18-B2FCEDAA25AA}"/>
    <dgm:cxn modelId="{F5F09F33-7D11-4AF2-A38C-04E0A5102E1F}" srcId="{2DDB5420-C4F1-4DDF-8607-51A595079C06}" destId="{3865A445-1B4A-4D33-9ECC-2B4A10ED4049}" srcOrd="0" destOrd="0" parTransId="{1B3A3368-58F1-45C6-907E-152810FE6172}" sibTransId="{A8CFA58B-71BA-4BED-8760-F7534C0B487A}"/>
    <dgm:cxn modelId="{32C5F637-1BDB-4018-94B8-41345C004E0D}" type="presOf" srcId="{0844AF15-11CA-440F-98E5-FE186C8AD6E8}" destId="{D2BFE90F-A9A3-43F0-92A6-62057CCD06F5}" srcOrd="0" destOrd="0" presId="urn:microsoft.com/office/officeart/2005/8/layout/radial1"/>
    <dgm:cxn modelId="{DA535039-7F6D-445A-A65E-0A2D2BDACAFC}" srcId="{3865A445-1B4A-4D33-9ECC-2B4A10ED4049}" destId="{38ED2EEB-42E9-46F4-9BAD-B3F3DC692065}" srcOrd="8" destOrd="0" parTransId="{D4F23B94-C23E-4BDD-8291-8E8B310F5CFC}" sibTransId="{CA559895-1849-4931-B004-63D23EA9C960}"/>
    <dgm:cxn modelId="{BE72553B-31D4-4761-9502-148ED5CEE51A}" type="presOf" srcId="{84EF4340-94A2-474C-B6E3-5818F965F935}" destId="{88183416-7759-4258-9F14-4A5C1D753D45}" srcOrd="0" destOrd="0" presId="urn:microsoft.com/office/officeart/2005/8/layout/radial1"/>
    <dgm:cxn modelId="{7C9CA765-7EC8-4FFF-AB45-84565FEF6C81}" type="presOf" srcId="{E8796154-033C-4166-9822-C04C9892222C}" destId="{EC2633E4-D2A2-4912-9C15-29A7F6E7C69D}" srcOrd="0" destOrd="0" presId="urn:microsoft.com/office/officeart/2005/8/layout/radial1"/>
    <dgm:cxn modelId="{4CFB3E68-82E0-43C2-8F3F-B86C5DCB48E9}" type="presOf" srcId="{368332AE-AC34-4EC4-BAD9-847FD3B464B9}" destId="{F21ED5B5-AA16-4832-BD49-94DF5EF1F07D}" srcOrd="0" destOrd="0" presId="urn:microsoft.com/office/officeart/2005/8/layout/radial1"/>
    <dgm:cxn modelId="{52B0026E-E900-40FB-839F-72EA466355F6}" type="presOf" srcId="{4363D2A8-33A5-4884-99CC-7C60E0434A93}" destId="{E0F346BF-8744-42CA-8DA5-2F9230F7B894}" srcOrd="1" destOrd="0" presId="urn:microsoft.com/office/officeart/2005/8/layout/radial1"/>
    <dgm:cxn modelId="{B52CD153-E760-451D-ACEF-EFF39A429477}" type="presOf" srcId="{12A1BC4A-9FCC-4CD3-BD79-0F9AD4CF9C14}" destId="{9B4AEA38-179F-46C0-9088-2E5339FDA5EE}" srcOrd="1" destOrd="0" presId="urn:microsoft.com/office/officeart/2005/8/layout/radial1"/>
    <dgm:cxn modelId="{C992F376-E77E-4E40-B45D-AB9D42A76DF2}" srcId="{3865A445-1B4A-4D33-9ECC-2B4A10ED4049}" destId="{3ABA5310-BC36-4C5D-9ED8-FB0C9BD0B2C2}" srcOrd="0" destOrd="0" parTransId="{4506706E-C877-4E9A-AB78-412BB8F4BD4E}" sibTransId="{50C41A60-A495-4190-BBA6-720C44270DF7}"/>
    <dgm:cxn modelId="{80238C58-C70E-41F1-837B-78F95C8AF7C8}" type="presOf" srcId="{EA9F01A9-26B5-4A4D-9E9B-3FD5F3AEE359}" destId="{D3ED95BD-01C2-4D1C-A892-C873F39282CC}" srcOrd="0" destOrd="0" presId="urn:microsoft.com/office/officeart/2005/8/layout/radial1"/>
    <dgm:cxn modelId="{34A5AC58-5C19-414E-9CE1-934FFCBFC2D2}" type="presOf" srcId="{CFC9F5A1-302F-419F-BAB9-5E441125785F}" destId="{3B2BFB38-AE2B-4FCB-B375-79F070B69499}" srcOrd="0" destOrd="0" presId="urn:microsoft.com/office/officeart/2005/8/layout/radial1"/>
    <dgm:cxn modelId="{AE76538C-B1C3-4B52-AE51-F12D7733A08F}" type="presOf" srcId="{3865A445-1B4A-4D33-9ECC-2B4A10ED4049}" destId="{73CE06E3-4C57-4DFB-83E6-26681EDC6FEA}" srcOrd="0" destOrd="0" presId="urn:microsoft.com/office/officeart/2005/8/layout/radial1"/>
    <dgm:cxn modelId="{F0D66C90-17A0-4A85-919E-87405F631C18}" type="presOf" srcId="{BF2A070C-506F-4BD8-8965-72A7785BAA1B}" destId="{83B0CF47-F50D-4572-82D7-A28C156CB6AF}" srcOrd="0" destOrd="0" presId="urn:microsoft.com/office/officeart/2005/8/layout/radial1"/>
    <dgm:cxn modelId="{0AED3591-DD30-4708-A7FB-F14F700100B9}" type="presOf" srcId="{5254C3E6-A69F-4D34-8573-38E38B897A95}" destId="{9CF6E6E5-06AB-461F-BD06-15B7F89CC08C}" srcOrd="0" destOrd="0" presId="urn:microsoft.com/office/officeart/2005/8/layout/radial1"/>
    <dgm:cxn modelId="{A49B0A93-88CA-42CA-AE71-04767620C54D}" type="presOf" srcId="{A6C31C68-AED6-4E05-94AC-F19B15B8B135}" destId="{C5ECAC3F-CCAB-44DC-84F7-4A491C287B0C}" srcOrd="1" destOrd="0" presId="urn:microsoft.com/office/officeart/2005/8/layout/radial1"/>
    <dgm:cxn modelId="{64EE5293-4A2A-4D9C-8983-B7931AB8D02E}" srcId="{3865A445-1B4A-4D33-9ECC-2B4A10ED4049}" destId="{5254C3E6-A69F-4D34-8573-38E38B897A95}" srcOrd="1" destOrd="0" parTransId="{4363D2A8-33A5-4884-99CC-7C60E0434A93}" sibTransId="{2EC54E8B-5E70-454F-92A7-2D3FE56BE1A7}"/>
    <dgm:cxn modelId="{AF33EAA0-99C7-47EC-A929-0734C30D62AB}" type="presOf" srcId="{D4F23B94-C23E-4BDD-8291-8E8B310F5CFC}" destId="{2ED21E68-F19E-4129-89AE-638BE13D18C7}" srcOrd="1" destOrd="0" presId="urn:microsoft.com/office/officeart/2005/8/layout/radial1"/>
    <dgm:cxn modelId="{115B19A5-36BF-46D1-8D0B-F4360E6431B9}" type="presOf" srcId="{38ED2EEB-42E9-46F4-9BAD-B3F3DC692065}" destId="{9142C0BA-E402-472E-BC6D-6CF4DA3B5E54}" srcOrd="0" destOrd="0" presId="urn:microsoft.com/office/officeart/2005/8/layout/radial1"/>
    <dgm:cxn modelId="{606378A6-4317-4035-878B-72FA6EC4076D}" type="presOf" srcId="{84EF4340-94A2-474C-B6E3-5818F965F935}" destId="{4159959C-3BBF-42F4-9ADF-FEEA70E7A4B6}" srcOrd="1" destOrd="0" presId="urn:microsoft.com/office/officeart/2005/8/layout/radial1"/>
    <dgm:cxn modelId="{01AADFAA-621E-4544-BECF-6C0D6A432809}" type="presOf" srcId="{4506706E-C877-4E9A-AB78-412BB8F4BD4E}" destId="{F0D0AAF6-7C70-4326-BEFC-6B934218451F}" srcOrd="1" destOrd="0" presId="urn:microsoft.com/office/officeart/2005/8/layout/radial1"/>
    <dgm:cxn modelId="{1AD7D1C3-48B0-4AB9-81B2-CAD95E74DE4F}" srcId="{2DDB5420-C4F1-4DDF-8607-51A595079C06}" destId="{2EFCD7DC-8E67-4B8D-8AF4-097C4E9A8F3F}" srcOrd="1" destOrd="0" parTransId="{84DEE4F4-93F6-44C4-B69D-123287BF2324}" sibTransId="{827F91C7-3606-47C1-9DFE-AFCFB3462419}"/>
    <dgm:cxn modelId="{321694C7-C73D-43B7-9F10-BC0190B6A0EB}" srcId="{3865A445-1B4A-4D33-9ECC-2B4A10ED4049}" destId="{EA9F01A9-26B5-4A4D-9E9B-3FD5F3AEE359}" srcOrd="5" destOrd="0" parTransId="{84EF4340-94A2-474C-B6E3-5818F965F935}" sibTransId="{CB34A69D-0190-488D-91A6-D49AAD8C85D7}"/>
    <dgm:cxn modelId="{B5A920D3-24EA-45BF-9304-E13DDDF6CBFB}" type="presOf" srcId="{4506706E-C877-4E9A-AB78-412BB8F4BD4E}" destId="{62390CE2-7179-4B90-9349-C26E7B68C880}" srcOrd="0" destOrd="0" presId="urn:microsoft.com/office/officeart/2005/8/layout/radial1"/>
    <dgm:cxn modelId="{DBB48DD6-B5CD-4BBF-8A16-2DB15D1927CC}" type="presOf" srcId="{39165E52-6004-4211-A214-3641DD4931C1}" destId="{D1FAFD03-30A1-4465-85D3-595B9D53E5E6}" srcOrd="0" destOrd="0" presId="urn:microsoft.com/office/officeart/2005/8/layout/radial1"/>
    <dgm:cxn modelId="{7BCF81DC-C4A6-4E06-9434-C770ED4ABE98}" type="presOf" srcId="{39165E52-6004-4211-A214-3641DD4931C1}" destId="{20D09726-17AD-4906-9330-78579A0F73A2}" srcOrd="1" destOrd="0" presId="urn:microsoft.com/office/officeart/2005/8/layout/radial1"/>
    <dgm:cxn modelId="{514948DF-F2C6-436E-8CB4-3D36E3C1D7F9}" type="presOf" srcId="{3ABA5310-BC36-4C5D-9ED8-FB0C9BD0B2C2}" destId="{66D80F76-EAED-4203-8B40-94AEA2D78D1B}" srcOrd="0" destOrd="0" presId="urn:microsoft.com/office/officeart/2005/8/layout/radial1"/>
    <dgm:cxn modelId="{10FDCEE5-344E-4DB5-8D10-13CFEBDF8D0F}" type="presOf" srcId="{A74435A8-3DB1-4C49-88B2-446B1227B400}" destId="{E071D29C-582A-4DDB-8EEC-9D12299E29DD}" srcOrd="0" destOrd="0" presId="urn:microsoft.com/office/officeart/2005/8/layout/radial1"/>
    <dgm:cxn modelId="{7F95F9E5-2FD7-4F7C-9D6D-757AE7AD1BED}" type="presOf" srcId="{D4F23B94-C23E-4BDD-8291-8E8B310F5CFC}" destId="{0A62F419-3F8E-4C05-9A32-21719D7E0560}" srcOrd="0" destOrd="0" presId="urn:microsoft.com/office/officeart/2005/8/layout/radial1"/>
    <dgm:cxn modelId="{A15F9EF0-FA34-437B-9E4D-E85D74A568C6}" srcId="{3865A445-1B4A-4D33-9ECC-2B4A10ED4049}" destId="{CFC9F5A1-302F-419F-BAB9-5E441125785F}" srcOrd="7" destOrd="0" parTransId="{12A1BC4A-9FCC-4CD3-BD79-0F9AD4CF9C14}" sibTransId="{E45475F9-AF38-4660-A2C2-D995F6F014F0}"/>
    <dgm:cxn modelId="{09A8E4F0-7C9D-4521-900D-7A704B3DBE08}" type="presOf" srcId="{BF2A070C-506F-4BD8-8965-72A7785BAA1B}" destId="{0F017A9C-8A39-4C2F-AC24-722928586521}" srcOrd="1" destOrd="0" presId="urn:microsoft.com/office/officeart/2005/8/layout/radial1"/>
    <dgm:cxn modelId="{4BBDA9F5-E8B6-4293-87BD-BEB27E1D543B}" type="presOf" srcId="{A6C31C68-AED6-4E05-94AC-F19B15B8B135}" destId="{CBEE9A73-815D-4E76-8355-0F9ADD819D4C}" srcOrd="0" destOrd="0" presId="urn:microsoft.com/office/officeart/2005/8/layout/radial1"/>
    <dgm:cxn modelId="{183AAAF5-8420-46A1-804D-8A8C9E3A4E7F}" type="presOf" srcId="{E8796154-033C-4166-9822-C04C9892222C}" destId="{3EE8FFD2-CFC8-4A34-AD08-0A4FB412B763}" srcOrd="1" destOrd="0" presId="urn:microsoft.com/office/officeart/2005/8/layout/radial1"/>
    <dgm:cxn modelId="{9D9928F9-9525-4787-8D5E-BD51DB91CBC2}" type="presOf" srcId="{12A1BC4A-9FCC-4CD3-BD79-0F9AD4CF9C14}" destId="{E6F2FA67-47AF-47D3-AF15-2F00975ED6BB}" srcOrd="0" destOrd="0" presId="urn:microsoft.com/office/officeart/2005/8/layout/radial1"/>
    <dgm:cxn modelId="{2C200A08-AA3E-4360-82FC-391A39B6F903}" type="presParOf" srcId="{94AE4F5A-D2D0-4023-B2A9-05A103A7FBEF}" destId="{73CE06E3-4C57-4DFB-83E6-26681EDC6FEA}" srcOrd="0" destOrd="0" presId="urn:microsoft.com/office/officeart/2005/8/layout/radial1"/>
    <dgm:cxn modelId="{4E2E5B40-C70A-473A-A639-439B41F7209E}" type="presParOf" srcId="{94AE4F5A-D2D0-4023-B2A9-05A103A7FBEF}" destId="{62390CE2-7179-4B90-9349-C26E7B68C880}" srcOrd="1" destOrd="0" presId="urn:microsoft.com/office/officeart/2005/8/layout/radial1"/>
    <dgm:cxn modelId="{01F327D7-40E2-4CF9-89BD-2D3C452CB27E}" type="presParOf" srcId="{62390CE2-7179-4B90-9349-C26E7B68C880}" destId="{F0D0AAF6-7C70-4326-BEFC-6B934218451F}" srcOrd="0" destOrd="0" presId="urn:microsoft.com/office/officeart/2005/8/layout/radial1"/>
    <dgm:cxn modelId="{00F1B1ED-70B1-4270-B8E6-A42841D614B1}" type="presParOf" srcId="{94AE4F5A-D2D0-4023-B2A9-05A103A7FBEF}" destId="{66D80F76-EAED-4203-8B40-94AEA2D78D1B}" srcOrd="2" destOrd="0" presId="urn:microsoft.com/office/officeart/2005/8/layout/radial1"/>
    <dgm:cxn modelId="{1A147EAA-B4B3-4A74-8EB4-272C8859CFB3}" type="presParOf" srcId="{94AE4F5A-D2D0-4023-B2A9-05A103A7FBEF}" destId="{816F584A-615E-41D6-AFBD-21411E2710E5}" srcOrd="3" destOrd="0" presId="urn:microsoft.com/office/officeart/2005/8/layout/radial1"/>
    <dgm:cxn modelId="{0FEB6460-A6BE-4F07-A181-EDBF01C51734}" type="presParOf" srcId="{816F584A-615E-41D6-AFBD-21411E2710E5}" destId="{E0F346BF-8744-42CA-8DA5-2F9230F7B894}" srcOrd="0" destOrd="0" presId="urn:microsoft.com/office/officeart/2005/8/layout/radial1"/>
    <dgm:cxn modelId="{0A95BF64-5F44-4361-9A0D-9705FF2FEEAF}" type="presParOf" srcId="{94AE4F5A-D2D0-4023-B2A9-05A103A7FBEF}" destId="{9CF6E6E5-06AB-461F-BD06-15B7F89CC08C}" srcOrd="4" destOrd="0" presId="urn:microsoft.com/office/officeart/2005/8/layout/radial1"/>
    <dgm:cxn modelId="{EE61866F-5329-4B12-9D9F-1618128DE2DE}" type="presParOf" srcId="{94AE4F5A-D2D0-4023-B2A9-05A103A7FBEF}" destId="{EC2633E4-D2A2-4912-9C15-29A7F6E7C69D}" srcOrd="5" destOrd="0" presId="urn:microsoft.com/office/officeart/2005/8/layout/radial1"/>
    <dgm:cxn modelId="{26C102F4-D9C1-4C3C-B1E6-F7151339921E}" type="presParOf" srcId="{EC2633E4-D2A2-4912-9C15-29A7F6E7C69D}" destId="{3EE8FFD2-CFC8-4A34-AD08-0A4FB412B763}" srcOrd="0" destOrd="0" presId="urn:microsoft.com/office/officeart/2005/8/layout/radial1"/>
    <dgm:cxn modelId="{B34D438D-4B9B-439C-826E-76A21B56EE17}" type="presParOf" srcId="{94AE4F5A-D2D0-4023-B2A9-05A103A7FBEF}" destId="{E071D29C-582A-4DDB-8EEC-9D12299E29DD}" srcOrd="6" destOrd="0" presId="urn:microsoft.com/office/officeart/2005/8/layout/radial1"/>
    <dgm:cxn modelId="{D025D4F4-499A-4DDE-AAF4-C37B9AA36D14}" type="presParOf" srcId="{94AE4F5A-D2D0-4023-B2A9-05A103A7FBEF}" destId="{83B0CF47-F50D-4572-82D7-A28C156CB6AF}" srcOrd="7" destOrd="0" presId="urn:microsoft.com/office/officeart/2005/8/layout/radial1"/>
    <dgm:cxn modelId="{D0A5A7C9-F9D8-435D-9D33-3C253C5C4DEF}" type="presParOf" srcId="{83B0CF47-F50D-4572-82D7-A28C156CB6AF}" destId="{0F017A9C-8A39-4C2F-AC24-722928586521}" srcOrd="0" destOrd="0" presId="urn:microsoft.com/office/officeart/2005/8/layout/radial1"/>
    <dgm:cxn modelId="{69354D2B-8167-414C-B8C8-D586C1B60EE3}" type="presParOf" srcId="{94AE4F5A-D2D0-4023-B2A9-05A103A7FBEF}" destId="{D2BFE90F-A9A3-43F0-92A6-62057CCD06F5}" srcOrd="8" destOrd="0" presId="urn:microsoft.com/office/officeart/2005/8/layout/radial1"/>
    <dgm:cxn modelId="{81EC1E91-759E-466E-BACD-861C353C08C3}" type="presParOf" srcId="{94AE4F5A-D2D0-4023-B2A9-05A103A7FBEF}" destId="{CBEE9A73-815D-4E76-8355-0F9ADD819D4C}" srcOrd="9" destOrd="0" presId="urn:microsoft.com/office/officeart/2005/8/layout/radial1"/>
    <dgm:cxn modelId="{19040FD6-934F-4BFB-90C2-3DC1F4DA9D8F}" type="presParOf" srcId="{CBEE9A73-815D-4E76-8355-0F9ADD819D4C}" destId="{C5ECAC3F-CCAB-44DC-84F7-4A491C287B0C}" srcOrd="0" destOrd="0" presId="urn:microsoft.com/office/officeart/2005/8/layout/radial1"/>
    <dgm:cxn modelId="{5E3E368C-1425-4B9A-A5D0-3D044A206770}" type="presParOf" srcId="{94AE4F5A-D2D0-4023-B2A9-05A103A7FBEF}" destId="{F21ED5B5-AA16-4832-BD49-94DF5EF1F07D}" srcOrd="10" destOrd="0" presId="urn:microsoft.com/office/officeart/2005/8/layout/radial1"/>
    <dgm:cxn modelId="{089AC424-4FBE-47FF-889C-707088205F29}" type="presParOf" srcId="{94AE4F5A-D2D0-4023-B2A9-05A103A7FBEF}" destId="{88183416-7759-4258-9F14-4A5C1D753D45}" srcOrd="11" destOrd="0" presId="urn:microsoft.com/office/officeart/2005/8/layout/radial1"/>
    <dgm:cxn modelId="{7004DE37-E45D-46E3-B518-B3A4A8BAEE96}" type="presParOf" srcId="{88183416-7759-4258-9F14-4A5C1D753D45}" destId="{4159959C-3BBF-42F4-9ADF-FEEA70E7A4B6}" srcOrd="0" destOrd="0" presId="urn:microsoft.com/office/officeart/2005/8/layout/radial1"/>
    <dgm:cxn modelId="{5ED2192E-6C6C-43A7-B23D-CF8A86E41FDA}" type="presParOf" srcId="{94AE4F5A-D2D0-4023-B2A9-05A103A7FBEF}" destId="{D3ED95BD-01C2-4D1C-A892-C873F39282CC}" srcOrd="12" destOrd="0" presId="urn:microsoft.com/office/officeart/2005/8/layout/radial1"/>
    <dgm:cxn modelId="{C11CFD39-81FE-49E5-BAB0-CACB0DC10832}" type="presParOf" srcId="{94AE4F5A-D2D0-4023-B2A9-05A103A7FBEF}" destId="{D1FAFD03-30A1-4465-85D3-595B9D53E5E6}" srcOrd="13" destOrd="0" presId="urn:microsoft.com/office/officeart/2005/8/layout/radial1"/>
    <dgm:cxn modelId="{8CD62C3A-3934-4F8A-9A1C-176BD01DFF1D}" type="presParOf" srcId="{D1FAFD03-30A1-4465-85D3-595B9D53E5E6}" destId="{20D09726-17AD-4906-9330-78579A0F73A2}" srcOrd="0" destOrd="0" presId="urn:microsoft.com/office/officeart/2005/8/layout/radial1"/>
    <dgm:cxn modelId="{99BA9513-F661-4520-BF1F-533A8EF5BB5D}" type="presParOf" srcId="{94AE4F5A-D2D0-4023-B2A9-05A103A7FBEF}" destId="{18FEFBED-80C2-4381-81F4-4E9D7AF39790}" srcOrd="14" destOrd="0" presId="urn:microsoft.com/office/officeart/2005/8/layout/radial1"/>
    <dgm:cxn modelId="{9EF0CDAA-46BE-4A44-BDEB-1A4F3DDAA9E7}" type="presParOf" srcId="{94AE4F5A-D2D0-4023-B2A9-05A103A7FBEF}" destId="{E6F2FA67-47AF-47D3-AF15-2F00975ED6BB}" srcOrd="15" destOrd="0" presId="urn:microsoft.com/office/officeart/2005/8/layout/radial1"/>
    <dgm:cxn modelId="{EA2295D9-95AD-4BCB-A6E0-5C4D450F1C69}" type="presParOf" srcId="{E6F2FA67-47AF-47D3-AF15-2F00975ED6BB}" destId="{9B4AEA38-179F-46C0-9088-2E5339FDA5EE}" srcOrd="0" destOrd="0" presId="urn:microsoft.com/office/officeart/2005/8/layout/radial1"/>
    <dgm:cxn modelId="{4F9C5B76-2174-4FFA-8DF8-978DC78DBADF}" type="presParOf" srcId="{94AE4F5A-D2D0-4023-B2A9-05A103A7FBEF}" destId="{3B2BFB38-AE2B-4FCB-B375-79F070B69499}" srcOrd="16" destOrd="0" presId="urn:microsoft.com/office/officeart/2005/8/layout/radial1"/>
    <dgm:cxn modelId="{6A38BA39-5D67-4B56-AB95-7BFE6616E702}" type="presParOf" srcId="{94AE4F5A-D2D0-4023-B2A9-05A103A7FBEF}" destId="{0A62F419-3F8E-4C05-9A32-21719D7E0560}" srcOrd="17" destOrd="0" presId="urn:microsoft.com/office/officeart/2005/8/layout/radial1"/>
    <dgm:cxn modelId="{00B11A52-9274-4C56-B44A-AABEECD9865B}" type="presParOf" srcId="{0A62F419-3F8E-4C05-9A32-21719D7E0560}" destId="{2ED21E68-F19E-4129-89AE-638BE13D18C7}" srcOrd="0" destOrd="0" presId="urn:microsoft.com/office/officeart/2005/8/layout/radial1"/>
    <dgm:cxn modelId="{8493B680-5938-4B14-8E70-01491061524D}" type="presParOf" srcId="{94AE4F5A-D2D0-4023-B2A9-05A103A7FBEF}" destId="{9142C0BA-E402-472E-BC6D-6CF4DA3B5E54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DE35C-9782-43EB-9E3C-DCCF3233CCE9}">
      <dsp:nvSpPr>
        <dsp:cNvPr id="0" name=""/>
        <dsp:cNvSpPr/>
      </dsp:nvSpPr>
      <dsp:spPr>
        <a:xfrm>
          <a:off x="7564720" y="2622126"/>
          <a:ext cx="220205" cy="220204"/>
        </a:xfrm>
        <a:prstGeom prst="ellipse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BDDAF3-7887-40C0-91E7-9BA1B7D096D6}">
      <dsp:nvSpPr>
        <dsp:cNvPr id="0" name=""/>
        <dsp:cNvSpPr/>
      </dsp:nvSpPr>
      <dsp:spPr>
        <a:xfrm>
          <a:off x="7161657" y="2622126"/>
          <a:ext cx="220205" cy="220204"/>
        </a:xfrm>
        <a:prstGeom prst="ellipse">
          <a:avLst/>
        </a:prstGeom>
        <a:solidFill>
          <a:srgbClr val="4472C4">
            <a:hueOff val="-179350"/>
            <a:satOff val="-249"/>
            <a:lumOff val="-96"/>
            <a:alphaOff val="0"/>
          </a:srgbClr>
        </a:solidFill>
        <a:ln w="12700" cap="flat" cmpd="sng" algn="ctr">
          <a:solidFill>
            <a:srgbClr val="4472C4">
              <a:hueOff val="-179350"/>
              <a:satOff val="-249"/>
              <a:lumOff val="-96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33F6F1-78D1-42C4-8A40-61EE7BC69010}">
      <dsp:nvSpPr>
        <dsp:cNvPr id="0" name=""/>
        <dsp:cNvSpPr/>
      </dsp:nvSpPr>
      <dsp:spPr>
        <a:xfrm>
          <a:off x="6759373" y="2622126"/>
          <a:ext cx="220205" cy="220204"/>
        </a:xfrm>
        <a:prstGeom prst="ellipse">
          <a:avLst/>
        </a:prstGeom>
        <a:solidFill>
          <a:srgbClr val="4472C4">
            <a:hueOff val="-358700"/>
            <a:satOff val="-499"/>
            <a:lumOff val="-191"/>
            <a:alphaOff val="0"/>
          </a:srgbClr>
        </a:solidFill>
        <a:ln w="12700" cap="flat" cmpd="sng" algn="ctr">
          <a:solidFill>
            <a:srgbClr val="4472C4">
              <a:hueOff val="-358700"/>
              <a:satOff val="-499"/>
              <a:lumOff val="-191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7F8F13-B9DB-4189-AD01-8F11E786D228}">
      <dsp:nvSpPr>
        <dsp:cNvPr id="0" name=""/>
        <dsp:cNvSpPr/>
      </dsp:nvSpPr>
      <dsp:spPr>
        <a:xfrm>
          <a:off x="6356311" y="2622126"/>
          <a:ext cx="220205" cy="220204"/>
        </a:xfrm>
        <a:prstGeom prst="ellipse">
          <a:avLst/>
        </a:prstGeom>
        <a:solidFill>
          <a:srgbClr val="4472C4">
            <a:hueOff val="-538050"/>
            <a:satOff val="-748"/>
            <a:lumOff val="-287"/>
            <a:alphaOff val="0"/>
          </a:srgbClr>
        </a:solidFill>
        <a:ln w="12700" cap="flat" cmpd="sng" algn="ctr">
          <a:solidFill>
            <a:srgbClr val="4472C4">
              <a:hueOff val="-538050"/>
              <a:satOff val="-748"/>
              <a:lumOff val="-287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14B6E8-F41C-4386-802B-7F4E67C0FDE9}">
      <dsp:nvSpPr>
        <dsp:cNvPr id="0" name=""/>
        <dsp:cNvSpPr/>
      </dsp:nvSpPr>
      <dsp:spPr>
        <a:xfrm>
          <a:off x="5953249" y="2622126"/>
          <a:ext cx="220205" cy="220204"/>
        </a:xfrm>
        <a:prstGeom prst="ellipse">
          <a:avLst/>
        </a:prstGeom>
        <a:solidFill>
          <a:srgbClr val="4472C4">
            <a:hueOff val="-717399"/>
            <a:satOff val="-998"/>
            <a:lumOff val="-383"/>
            <a:alphaOff val="0"/>
          </a:srgbClr>
        </a:solidFill>
        <a:ln w="12700" cap="flat" cmpd="sng" algn="ctr">
          <a:solidFill>
            <a:srgbClr val="4472C4">
              <a:hueOff val="-717399"/>
              <a:satOff val="-998"/>
              <a:lumOff val="-383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6C72C2-FF61-474A-B1C4-F4B6E9C86D60}">
      <dsp:nvSpPr>
        <dsp:cNvPr id="0" name=""/>
        <dsp:cNvSpPr/>
      </dsp:nvSpPr>
      <dsp:spPr>
        <a:xfrm>
          <a:off x="5330759" y="2512024"/>
          <a:ext cx="440411" cy="439983"/>
        </a:xfrm>
        <a:prstGeom prst="ellipse">
          <a:avLst/>
        </a:prstGeom>
        <a:solidFill>
          <a:srgbClr val="4472C4">
            <a:hueOff val="-896749"/>
            <a:satOff val="-1247"/>
            <a:lumOff val="-478"/>
            <a:alphaOff val="0"/>
          </a:srgbClr>
        </a:solidFill>
        <a:ln w="12700" cap="flat" cmpd="sng" algn="ctr">
          <a:solidFill>
            <a:srgbClr val="4472C4">
              <a:hueOff val="-896749"/>
              <a:satOff val="-1247"/>
              <a:lumOff val="-478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F3A55A-08E2-48F4-A1B0-EC42EB4A786F}">
      <dsp:nvSpPr>
        <dsp:cNvPr id="0" name=""/>
        <dsp:cNvSpPr/>
      </dsp:nvSpPr>
      <dsp:spPr>
        <a:xfrm>
          <a:off x="7206010" y="2167689"/>
          <a:ext cx="220205" cy="220204"/>
        </a:xfrm>
        <a:prstGeom prst="ellipse">
          <a:avLst/>
        </a:prstGeom>
        <a:solidFill>
          <a:srgbClr val="4472C4">
            <a:hueOff val="-1076099"/>
            <a:satOff val="-1497"/>
            <a:lumOff val="-574"/>
            <a:alphaOff val="0"/>
          </a:srgbClr>
        </a:solidFill>
        <a:ln w="12700" cap="flat" cmpd="sng" algn="ctr">
          <a:solidFill>
            <a:srgbClr val="4472C4">
              <a:hueOff val="-1076099"/>
              <a:satOff val="-1497"/>
              <a:lumOff val="-574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9C2F4E-390A-4408-AC3B-41746A9B53CE}">
      <dsp:nvSpPr>
        <dsp:cNvPr id="0" name=""/>
        <dsp:cNvSpPr/>
      </dsp:nvSpPr>
      <dsp:spPr>
        <a:xfrm>
          <a:off x="7206010" y="3079539"/>
          <a:ext cx="220205" cy="220204"/>
        </a:xfrm>
        <a:prstGeom prst="ellipse">
          <a:avLst/>
        </a:prstGeom>
        <a:solidFill>
          <a:srgbClr val="4472C4">
            <a:hueOff val="-1255449"/>
            <a:satOff val="-1746"/>
            <a:lumOff val="-670"/>
            <a:alphaOff val="0"/>
          </a:srgbClr>
        </a:solidFill>
        <a:ln w="12700" cap="flat" cmpd="sng" algn="ctr">
          <a:solidFill>
            <a:srgbClr val="4472C4">
              <a:hueOff val="-1255449"/>
              <a:satOff val="-1746"/>
              <a:lumOff val="-67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507B57-AA18-4485-9CA5-F7E66316069F}">
      <dsp:nvSpPr>
        <dsp:cNvPr id="0" name=""/>
        <dsp:cNvSpPr/>
      </dsp:nvSpPr>
      <dsp:spPr>
        <a:xfrm>
          <a:off x="7402872" y="2365363"/>
          <a:ext cx="220205" cy="220204"/>
        </a:xfrm>
        <a:prstGeom prst="ellipse">
          <a:avLst/>
        </a:prstGeom>
        <a:solidFill>
          <a:srgbClr val="4472C4">
            <a:hueOff val="-1434799"/>
            <a:satOff val="-1996"/>
            <a:lumOff val="-765"/>
            <a:alphaOff val="0"/>
          </a:srgbClr>
        </a:solidFill>
        <a:ln w="12700" cap="flat" cmpd="sng" algn="ctr">
          <a:solidFill>
            <a:srgbClr val="4472C4">
              <a:hueOff val="-1434799"/>
              <a:satOff val="-1996"/>
              <a:lumOff val="-765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3364EC-3651-44E4-834F-14A151387C2B}">
      <dsp:nvSpPr>
        <dsp:cNvPr id="0" name=""/>
        <dsp:cNvSpPr/>
      </dsp:nvSpPr>
      <dsp:spPr>
        <a:xfrm>
          <a:off x="7415322" y="2883141"/>
          <a:ext cx="220205" cy="220204"/>
        </a:xfrm>
        <a:prstGeom prst="ellipse">
          <a:avLst/>
        </a:prstGeom>
        <a:solidFill>
          <a:srgbClr val="4472C4">
            <a:hueOff val="-1614149"/>
            <a:satOff val="-2245"/>
            <a:lumOff val="-861"/>
            <a:alphaOff val="0"/>
          </a:srgbClr>
        </a:solidFill>
        <a:ln w="12700" cap="flat" cmpd="sng" algn="ctr">
          <a:solidFill>
            <a:srgbClr val="4472C4">
              <a:hueOff val="-1614149"/>
              <a:satOff val="-2245"/>
              <a:lumOff val="-861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5BD787-FAD6-4596-98CF-E150702FAB00}">
      <dsp:nvSpPr>
        <dsp:cNvPr id="0" name=""/>
        <dsp:cNvSpPr/>
      </dsp:nvSpPr>
      <dsp:spPr>
        <a:xfrm>
          <a:off x="2938064" y="1614627"/>
          <a:ext cx="2226957" cy="2227125"/>
        </a:xfrm>
        <a:prstGeom prst="ellipse">
          <a:avLst/>
        </a:prstGeom>
        <a:solidFill>
          <a:srgbClr val="4472C4">
            <a:hueOff val="-1793499"/>
            <a:satOff val="-2495"/>
            <a:lumOff val="-957"/>
            <a:alphaOff val="0"/>
          </a:srgbClr>
        </a:solidFill>
        <a:ln w="12700" cap="flat" cmpd="sng" algn="ctr">
          <a:solidFill>
            <a:srgbClr val="4472C4">
              <a:hueOff val="-1793499"/>
              <a:satOff val="-2495"/>
              <a:lumOff val="-957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ysClr val="window" lastClr="FFFFFF"/>
              </a:solidFill>
              <a:latin typeface="+mj-lt"/>
              <a:ea typeface="+mn-ea"/>
              <a:cs typeface="+mn-cs"/>
            </a:rPr>
            <a:t>In parallel or in sequence?</a:t>
          </a:r>
        </a:p>
      </dsp:txBody>
      <dsp:txXfrm>
        <a:off x="3264194" y="1940782"/>
        <a:ext cx="1574697" cy="1574815"/>
      </dsp:txXfrm>
    </dsp:sp>
    <dsp:sp modelId="{BEE825C0-45CE-4FBC-997A-45BE8EFCC5DC}">
      <dsp:nvSpPr>
        <dsp:cNvPr id="0" name=""/>
        <dsp:cNvSpPr/>
      </dsp:nvSpPr>
      <dsp:spPr>
        <a:xfrm>
          <a:off x="3041553" y="1256689"/>
          <a:ext cx="440411" cy="439983"/>
        </a:xfrm>
        <a:prstGeom prst="ellipse">
          <a:avLst/>
        </a:prstGeom>
        <a:solidFill>
          <a:srgbClr val="4472C4">
            <a:hueOff val="-1972849"/>
            <a:satOff val="-2744"/>
            <a:lumOff val="-1052"/>
            <a:alphaOff val="0"/>
          </a:srgbClr>
        </a:solidFill>
        <a:ln w="12700" cap="flat" cmpd="sng" algn="ctr">
          <a:solidFill>
            <a:srgbClr val="4472C4">
              <a:hueOff val="-1972849"/>
              <a:satOff val="-2744"/>
              <a:lumOff val="-1052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B0396-C3EB-4DB5-96D5-7113ECA72763}">
      <dsp:nvSpPr>
        <dsp:cNvPr id="0" name=""/>
        <dsp:cNvSpPr/>
      </dsp:nvSpPr>
      <dsp:spPr>
        <a:xfrm>
          <a:off x="2793335" y="1050938"/>
          <a:ext cx="220205" cy="220204"/>
        </a:xfrm>
        <a:prstGeom prst="ellipse">
          <a:avLst/>
        </a:prstGeom>
        <a:solidFill>
          <a:srgbClr val="4472C4">
            <a:hueOff val="-2152198"/>
            <a:satOff val="-2994"/>
            <a:lumOff val="-1148"/>
            <a:alphaOff val="0"/>
          </a:srgbClr>
        </a:solidFill>
        <a:ln w="12700" cap="flat" cmpd="sng" algn="ctr">
          <a:solidFill>
            <a:srgbClr val="4472C4">
              <a:hueOff val="-2152198"/>
              <a:satOff val="-2994"/>
              <a:lumOff val="-1148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8AD812-20B7-423B-BF8E-A0E425830448}">
      <dsp:nvSpPr>
        <dsp:cNvPr id="0" name=""/>
        <dsp:cNvSpPr/>
      </dsp:nvSpPr>
      <dsp:spPr>
        <a:xfrm>
          <a:off x="2338918" y="906402"/>
          <a:ext cx="220205" cy="220204"/>
        </a:xfrm>
        <a:prstGeom prst="ellipse">
          <a:avLst/>
        </a:prstGeom>
        <a:solidFill>
          <a:srgbClr val="4472C4">
            <a:hueOff val="-2331548"/>
            <a:satOff val="-3243"/>
            <a:lumOff val="-1244"/>
            <a:alphaOff val="0"/>
          </a:srgbClr>
        </a:solidFill>
        <a:ln w="12700" cap="flat" cmpd="sng" algn="ctr">
          <a:solidFill>
            <a:srgbClr val="4472C4">
              <a:hueOff val="-2331548"/>
              <a:satOff val="-3243"/>
              <a:lumOff val="-1244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7F98BD-97C1-4316-A907-33FA0B3E1938}">
      <dsp:nvSpPr>
        <dsp:cNvPr id="0" name=""/>
        <dsp:cNvSpPr/>
      </dsp:nvSpPr>
      <dsp:spPr>
        <a:xfrm>
          <a:off x="1885278" y="906402"/>
          <a:ext cx="220205" cy="220204"/>
        </a:xfrm>
        <a:prstGeom prst="ellipse">
          <a:avLst/>
        </a:prstGeom>
        <a:solidFill>
          <a:srgbClr val="4472C4">
            <a:hueOff val="-2510898"/>
            <a:satOff val="-3492"/>
            <a:lumOff val="-1339"/>
            <a:alphaOff val="0"/>
          </a:srgbClr>
        </a:solidFill>
        <a:ln w="12700" cap="flat" cmpd="sng" algn="ctr">
          <a:solidFill>
            <a:srgbClr val="4472C4">
              <a:hueOff val="-2510898"/>
              <a:satOff val="-3492"/>
              <a:lumOff val="-1339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6116E7-B64C-47B2-ABAD-900BEC980229}">
      <dsp:nvSpPr>
        <dsp:cNvPr id="0" name=""/>
        <dsp:cNvSpPr/>
      </dsp:nvSpPr>
      <dsp:spPr>
        <a:xfrm>
          <a:off x="1431639" y="906402"/>
          <a:ext cx="220205" cy="220204"/>
        </a:xfrm>
        <a:prstGeom prst="ellipse">
          <a:avLst/>
        </a:prstGeom>
        <a:solidFill>
          <a:srgbClr val="4472C4">
            <a:hueOff val="-2690248"/>
            <a:satOff val="-3742"/>
            <a:lumOff val="-1435"/>
            <a:alphaOff val="0"/>
          </a:srgbClr>
        </a:solidFill>
        <a:ln w="12700" cap="flat" cmpd="sng" algn="ctr">
          <a:solidFill>
            <a:srgbClr val="4472C4">
              <a:hueOff val="-2690248"/>
              <a:satOff val="-3742"/>
              <a:lumOff val="-1435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223B5-2FC5-4660-B7AD-BAE2B5D3ABFE}">
      <dsp:nvSpPr>
        <dsp:cNvPr id="0" name=""/>
        <dsp:cNvSpPr/>
      </dsp:nvSpPr>
      <dsp:spPr>
        <a:xfrm>
          <a:off x="977999" y="906402"/>
          <a:ext cx="220205" cy="220204"/>
        </a:xfrm>
        <a:prstGeom prst="ellipse">
          <a:avLst/>
        </a:prstGeom>
        <a:solidFill>
          <a:srgbClr val="4472C4">
            <a:hueOff val="-2869598"/>
            <a:satOff val="-3991"/>
            <a:lumOff val="-1531"/>
            <a:alphaOff val="0"/>
          </a:srgbClr>
        </a:solidFill>
        <a:ln w="12700" cap="flat" cmpd="sng" algn="ctr">
          <a:solidFill>
            <a:srgbClr val="4472C4">
              <a:hueOff val="-2869598"/>
              <a:satOff val="-3991"/>
              <a:lumOff val="-1531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D2A2B-8BB9-4D43-8740-4F0277B4DA82}">
      <dsp:nvSpPr>
        <dsp:cNvPr id="0" name=""/>
        <dsp:cNvSpPr/>
      </dsp:nvSpPr>
      <dsp:spPr>
        <a:xfrm>
          <a:off x="523582" y="906402"/>
          <a:ext cx="220205" cy="220204"/>
        </a:xfrm>
        <a:prstGeom prst="ellipse">
          <a:avLst/>
        </a:prstGeom>
        <a:solidFill>
          <a:srgbClr val="4472C4">
            <a:hueOff val="-3048948"/>
            <a:satOff val="-4241"/>
            <a:lumOff val="-1626"/>
            <a:alphaOff val="0"/>
          </a:srgbClr>
        </a:solidFill>
        <a:ln w="12700" cap="flat" cmpd="sng" algn="ctr">
          <a:solidFill>
            <a:srgbClr val="4472C4">
              <a:hueOff val="-3048948"/>
              <a:satOff val="-4241"/>
              <a:lumOff val="-1626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950472-AF2D-4782-989C-F7C6901653EB}">
      <dsp:nvSpPr>
        <dsp:cNvPr id="0" name=""/>
        <dsp:cNvSpPr/>
      </dsp:nvSpPr>
      <dsp:spPr>
        <a:xfrm>
          <a:off x="69942" y="906402"/>
          <a:ext cx="220205" cy="220204"/>
        </a:xfrm>
        <a:prstGeom prst="ellipse">
          <a:avLst/>
        </a:prstGeom>
        <a:solidFill>
          <a:srgbClr val="4472C4">
            <a:hueOff val="-3228298"/>
            <a:satOff val="-4490"/>
            <a:lumOff val="-1722"/>
            <a:alphaOff val="0"/>
          </a:srgbClr>
        </a:solidFill>
        <a:ln w="12700" cap="flat" cmpd="sng" algn="ctr">
          <a:solidFill>
            <a:srgbClr val="4472C4">
              <a:hueOff val="-3228298"/>
              <a:satOff val="-4490"/>
              <a:lumOff val="-1722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280353-EB80-48E6-BC39-973247D3D8B9}">
      <dsp:nvSpPr>
        <dsp:cNvPr id="0" name=""/>
        <dsp:cNvSpPr/>
      </dsp:nvSpPr>
      <dsp:spPr>
        <a:xfrm>
          <a:off x="66830" y="362268"/>
          <a:ext cx="2483734" cy="55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/>
              </a:solidFill>
              <a:latin typeface="+mj-lt"/>
              <a:ea typeface="+mn-ea"/>
              <a:cs typeface="+mn-cs"/>
            </a:rPr>
            <a:t>Medical School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2"/>
              </a:solidFill>
              <a:latin typeface="+mj-lt"/>
              <a:ea typeface="+mn-ea"/>
              <a:cs typeface="+mn-cs"/>
            </a:rPr>
            <a:t> </a:t>
          </a:r>
        </a:p>
      </dsp:txBody>
      <dsp:txXfrm>
        <a:off x="66830" y="362268"/>
        <a:ext cx="2483734" cy="550085"/>
      </dsp:txXfrm>
    </dsp:sp>
    <dsp:sp modelId="{BBBB465E-0AD6-417E-8B0F-EF74ABF8CD99}">
      <dsp:nvSpPr>
        <dsp:cNvPr id="0" name=""/>
        <dsp:cNvSpPr/>
      </dsp:nvSpPr>
      <dsp:spPr>
        <a:xfrm>
          <a:off x="2461081" y="1945784"/>
          <a:ext cx="440411" cy="439983"/>
        </a:xfrm>
        <a:prstGeom prst="ellipse">
          <a:avLst/>
        </a:prstGeom>
        <a:solidFill>
          <a:srgbClr val="4472C4">
            <a:hueOff val="-3586997"/>
            <a:satOff val="-4989"/>
            <a:lumOff val="-1913"/>
            <a:alphaOff val="0"/>
          </a:srgbClr>
        </a:solidFill>
        <a:ln w="12700" cap="flat" cmpd="sng" algn="ctr">
          <a:solidFill>
            <a:srgbClr val="4472C4">
              <a:hueOff val="-3586997"/>
              <a:satOff val="-4989"/>
              <a:lumOff val="-1913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A33113-25FD-4951-93E9-F614A7F64FED}">
      <dsp:nvSpPr>
        <dsp:cNvPr id="0" name=""/>
        <dsp:cNvSpPr/>
      </dsp:nvSpPr>
      <dsp:spPr>
        <a:xfrm>
          <a:off x="2096147" y="2035906"/>
          <a:ext cx="220205" cy="220204"/>
        </a:xfrm>
        <a:prstGeom prst="ellipse">
          <a:avLst/>
        </a:prstGeom>
        <a:solidFill>
          <a:srgbClr val="4472C4">
            <a:hueOff val="-3766347"/>
            <a:satOff val="-5239"/>
            <a:lumOff val="-2009"/>
            <a:alphaOff val="0"/>
          </a:srgbClr>
        </a:solidFill>
        <a:ln w="12700" cap="flat" cmpd="sng" algn="ctr">
          <a:solidFill>
            <a:srgbClr val="4472C4">
              <a:hueOff val="-3766347"/>
              <a:satOff val="-5239"/>
              <a:lumOff val="-2009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A9B7EA-BB16-406F-8EDC-06AC8A6DF6FA}">
      <dsp:nvSpPr>
        <dsp:cNvPr id="0" name=""/>
        <dsp:cNvSpPr/>
      </dsp:nvSpPr>
      <dsp:spPr>
        <a:xfrm>
          <a:off x="1677522" y="2035906"/>
          <a:ext cx="220205" cy="220204"/>
        </a:xfrm>
        <a:prstGeom prst="ellipse">
          <a:avLst/>
        </a:prstGeom>
        <a:solidFill>
          <a:srgbClr val="4472C4">
            <a:hueOff val="-3945697"/>
            <a:satOff val="-5488"/>
            <a:lumOff val="-2104"/>
            <a:alphaOff val="0"/>
          </a:srgbClr>
        </a:solidFill>
        <a:ln w="12700" cap="flat" cmpd="sng" algn="ctr">
          <a:solidFill>
            <a:srgbClr val="4472C4">
              <a:hueOff val="-3945697"/>
              <a:satOff val="-5488"/>
              <a:lumOff val="-2104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8A65A-51F5-475F-A741-3BBBD2E42A89}">
      <dsp:nvSpPr>
        <dsp:cNvPr id="0" name=""/>
        <dsp:cNvSpPr/>
      </dsp:nvSpPr>
      <dsp:spPr>
        <a:xfrm>
          <a:off x="1259676" y="2035906"/>
          <a:ext cx="220205" cy="220204"/>
        </a:xfrm>
        <a:prstGeom prst="ellipse">
          <a:avLst/>
        </a:prstGeom>
        <a:solidFill>
          <a:srgbClr val="4472C4">
            <a:hueOff val="-4125047"/>
            <a:satOff val="-5738"/>
            <a:lumOff val="-2200"/>
            <a:alphaOff val="0"/>
          </a:srgbClr>
        </a:solidFill>
        <a:ln w="12700" cap="flat" cmpd="sng" algn="ctr">
          <a:solidFill>
            <a:srgbClr val="4472C4">
              <a:hueOff val="-4125047"/>
              <a:satOff val="-5738"/>
              <a:lumOff val="-220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5F3CFD-4255-455B-8D37-ECA37B26CC59}">
      <dsp:nvSpPr>
        <dsp:cNvPr id="0" name=""/>
        <dsp:cNvSpPr/>
      </dsp:nvSpPr>
      <dsp:spPr>
        <a:xfrm>
          <a:off x="841830" y="2035906"/>
          <a:ext cx="220205" cy="220204"/>
        </a:xfrm>
        <a:prstGeom prst="ellipse">
          <a:avLst/>
        </a:prstGeom>
        <a:solidFill>
          <a:srgbClr val="4472C4">
            <a:hueOff val="-4304397"/>
            <a:satOff val="-5987"/>
            <a:lumOff val="-2296"/>
            <a:alphaOff val="0"/>
          </a:srgbClr>
        </a:solidFill>
        <a:ln w="12700" cap="flat" cmpd="sng" algn="ctr">
          <a:solidFill>
            <a:srgbClr val="4472C4">
              <a:hueOff val="-4304397"/>
              <a:satOff val="-5987"/>
              <a:lumOff val="-2296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559D9-0962-4D89-B626-BA7018190A0E}">
      <dsp:nvSpPr>
        <dsp:cNvPr id="0" name=""/>
        <dsp:cNvSpPr/>
      </dsp:nvSpPr>
      <dsp:spPr>
        <a:xfrm>
          <a:off x="423205" y="2035906"/>
          <a:ext cx="220205" cy="220204"/>
        </a:xfrm>
        <a:prstGeom prst="ellipse">
          <a:avLst/>
        </a:prstGeom>
        <a:solidFill>
          <a:srgbClr val="4472C4">
            <a:hueOff val="-4483747"/>
            <a:satOff val="-6237"/>
            <a:lumOff val="-2391"/>
            <a:alphaOff val="0"/>
          </a:srgbClr>
        </a:solidFill>
        <a:ln w="12700" cap="flat" cmpd="sng" algn="ctr">
          <a:solidFill>
            <a:srgbClr val="4472C4">
              <a:hueOff val="-4483747"/>
              <a:satOff val="-6237"/>
              <a:lumOff val="-2391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1381B8-EF66-4CD2-8D4A-EA5E85DCC59D}">
      <dsp:nvSpPr>
        <dsp:cNvPr id="0" name=""/>
        <dsp:cNvSpPr/>
      </dsp:nvSpPr>
      <dsp:spPr>
        <a:xfrm>
          <a:off x="5359" y="2035906"/>
          <a:ext cx="220205" cy="220204"/>
        </a:xfrm>
        <a:prstGeom prst="ellipse">
          <a:avLst/>
        </a:prstGeom>
        <a:solidFill>
          <a:srgbClr val="4472C4">
            <a:hueOff val="-4663097"/>
            <a:satOff val="-6486"/>
            <a:lumOff val="-2487"/>
            <a:alphaOff val="0"/>
          </a:srgbClr>
        </a:solidFill>
        <a:ln w="12700" cap="flat" cmpd="sng" algn="ctr">
          <a:solidFill>
            <a:srgbClr val="4472C4">
              <a:hueOff val="-4663097"/>
              <a:satOff val="-6486"/>
              <a:lumOff val="-2487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769106-97CC-45E7-AEB4-5C10ADD343BA}">
      <dsp:nvSpPr>
        <dsp:cNvPr id="0" name=""/>
        <dsp:cNvSpPr/>
      </dsp:nvSpPr>
      <dsp:spPr>
        <a:xfrm>
          <a:off x="3803" y="1493897"/>
          <a:ext cx="2310993" cy="55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/>
              </a:solidFill>
              <a:latin typeface="+mj-lt"/>
              <a:ea typeface="+mn-ea"/>
              <a:cs typeface="+mn-cs"/>
            </a:rPr>
            <a:t>Residency &amp; Subspecialty Training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>
              <a:solidFill>
                <a:schemeClr val="tx2"/>
              </a:solidFill>
              <a:latin typeface="+mj-lt"/>
              <a:ea typeface="+mn-ea"/>
              <a:cs typeface="+mn-cs"/>
            </a:rPr>
            <a:t> </a:t>
          </a:r>
        </a:p>
      </dsp:txBody>
      <dsp:txXfrm>
        <a:off x="3803" y="1493897"/>
        <a:ext cx="2310993" cy="550085"/>
      </dsp:txXfrm>
    </dsp:sp>
    <dsp:sp modelId="{E2F00FFA-87ED-4AEB-B18B-A51564F990E5}">
      <dsp:nvSpPr>
        <dsp:cNvPr id="0" name=""/>
        <dsp:cNvSpPr/>
      </dsp:nvSpPr>
      <dsp:spPr>
        <a:xfrm>
          <a:off x="2461081" y="3003020"/>
          <a:ext cx="440411" cy="439983"/>
        </a:xfrm>
        <a:prstGeom prst="ellipse">
          <a:avLst/>
        </a:prstGeom>
        <a:solidFill>
          <a:srgbClr val="4472C4">
            <a:hueOff val="-4842447"/>
            <a:satOff val="-6736"/>
            <a:lumOff val="-2583"/>
            <a:alphaOff val="0"/>
          </a:srgbClr>
        </a:solidFill>
        <a:ln w="12700" cap="flat" cmpd="sng" algn="ctr">
          <a:solidFill>
            <a:srgbClr val="4472C4">
              <a:hueOff val="-4842447"/>
              <a:satOff val="-6736"/>
              <a:lumOff val="-2583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B3FE1-D8D8-495E-B7F2-A1DB75D25726}">
      <dsp:nvSpPr>
        <dsp:cNvPr id="0" name=""/>
        <dsp:cNvSpPr/>
      </dsp:nvSpPr>
      <dsp:spPr>
        <a:xfrm>
          <a:off x="2096147" y="3264885"/>
          <a:ext cx="220205" cy="220204"/>
        </a:xfrm>
        <a:prstGeom prst="ellipse">
          <a:avLst/>
        </a:prstGeom>
        <a:solidFill>
          <a:srgbClr val="4472C4">
            <a:hueOff val="-5021796"/>
            <a:satOff val="-6985"/>
            <a:lumOff val="-2678"/>
            <a:alphaOff val="0"/>
          </a:srgbClr>
        </a:solidFill>
        <a:ln w="12700" cap="flat" cmpd="sng" algn="ctr">
          <a:solidFill>
            <a:srgbClr val="4472C4">
              <a:hueOff val="-5021796"/>
              <a:satOff val="-6985"/>
              <a:lumOff val="-2678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02EDA6-2112-4C6A-9128-B9480BE216A0}">
      <dsp:nvSpPr>
        <dsp:cNvPr id="0" name=""/>
        <dsp:cNvSpPr/>
      </dsp:nvSpPr>
      <dsp:spPr>
        <a:xfrm>
          <a:off x="1677522" y="3264885"/>
          <a:ext cx="220205" cy="220204"/>
        </a:xfrm>
        <a:prstGeom prst="ellipse">
          <a:avLst/>
        </a:prstGeom>
        <a:solidFill>
          <a:srgbClr val="4472C4">
            <a:hueOff val="-5201146"/>
            <a:satOff val="-7234"/>
            <a:lumOff val="-2774"/>
            <a:alphaOff val="0"/>
          </a:srgbClr>
        </a:solidFill>
        <a:ln w="12700" cap="flat" cmpd="sng" algn="ctr">
          <a:solidFill>
            <a:srgbClr val="4472C4">
              <a:hueOff val="-5201146"/>
              <a:satOff val="-7234"/>
              <a:lumOff val="-2774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F4D64F-6379-4AEF-8108-A6D2498545CB}">
      <dsp:nvSpPr>
        <dsp:cNvPr id="0" name=""/>
        <dsp:cNvSpPr/>
      </dsp:nvSpPr>
      <dsp:spPr>
        <a:xfrm>
          <a:off x="1259676" y="3264885"/>
          <a:ext cx="220205" cy="220204"/>
        </a:xfrm>
        <a:prstGeom prst="ellipse">
          <a:avLst/>
        </a:prstGeom>
        <a:solidFill>
          <a:srgbClr val="4472C4">
            <a:hueOff val="-5380496"/>
            <a:satOff val="-7484"/>
            <a:lumOff val="-2870"/>
            <a:alphaOff val="0"/>
          </a:srgbClr>
        </a:solidFill>
        <a:ln w="12700" cap="flat" cmpd="sng" algn="ctr">
          <a:solidFill>
            <a:srgbClr val="4472C4">
              <a:hueOff val="-5380496"/>
              <a:satOff val="-7484"/>
              <a:lumOff val="-287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E5A663-F689-4DC3-B38D-6A83A79EBAF5}">
      <dsp:nvSpPr>
        <dsp:cNvPr id="0" name=""/>
        <dsp:cNvSpPr/>
      </dsp:nvSpPr>
      <dsp:spPr>
        <a:xfrm>
          <a:off x="841830" y="3264885"/>
          <a:ext cx="220205" cy="220204"/>
        </a:xfrm>
        <a:prstGeom prst="ellipse">
          <a:avLst/>
        </a:prstGeom>
        <a:solidFill>
          <a:srgbClr val="4472C4">
            <a:hueOff val="-5559846"/>
            <a:satOff val="-7733"/>
            <a:lumOff val="-2965"/>
            <a:alphaOff val="0"/>
          </a:srgbClr>
        </a:solidFill>
        <a:ln w="12700" cap="flat" cmpd="sng" algn="ctr">
          <a:solidFill>
            <a:srgbClr val="4472C4">
              <a:hueOff val="-5559846"/>
              <a:satOff val="-7733"/>
              <a:lumOff val="-2965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69FFBB-996D-41AB-AE0D-3512FDB14B18}">
      <dsp:nvSpPr>
        <dsp:cNvPr id="0" name=""/>
        <dsp:cNvSpPr/>
      </dsp:nvSpPr>
      <dsp:spPr>
        <a:xfrm>
          <a:off x="423205" y="3264885"/>
          <a:ext cx="220205" cy="220204"/>
        </a:xfrm>
        <a:prstGeom prst="ellipse">
          <a:avLst/>
        </a:prstGeom>
        <a:solidFill>
          <a:srgbClr val="4472C4">
            <a:hueOff val="-5739196"/>
            <a:satOff val="-7983"/>
            <a:lumOff val="-3061"/>
            <a:alphaOff val="0"/>
          </a:srgbClr>
        </a:solidFill>
        <a:ln w="12700" cap="flat" cmpd="sng" algn="ctr">
          <a:solidFill>
            <a:srgbClr val="4472C4">
              <a:hueOff val="-5739196"/>
              <a:satOff val="-7983"/>
              <a:lumOff val="-3061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402F95-6B41-4117-8DC4-E608BAD9D319}">
      <dsp:nvSpPr>
        <dsp:cNvPr id="0" name=""/>
        <dsp:cNvSpPr/>
      </dsp:nvSpPr>
      <dsp:spPr>
        <a:xfrm>
          <a:off x="5359" y="3264885"/>
          <a:ext cx="220205" cy="220204"/>
        </a:xfrm>
        <a:prstGeom prst="ellipse">
          <a:avLst/>
        </a:prstGeom>
        <a:solidFill>
          <a:srgbClr val="4472C4">
            <a:hueOff val="-5918546"/>
            <a:satOff val="-8232"/>
            <a:lumOff val="-3157"/>
            <a:alphaOff val="0"/>
          </a:srgbClr>
        </a:solidFill>
        <a:ln w="12700" cap="flat" cmpd="sng" algn="ctr">
          <a:solidFill>
            <a:srgbClr val="4472C4">
              <a:hueOff val="-5918546"/>
              <a:satOff val="-8232"/>
              <a:lumOff val="-3157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3D7EF5-34D9-4ADB-B066-E69E54380E40}">
      <dsp:nvSpPr>
        <dsp:cNvPr id="0" name=""/>
        <dsp:cNvSpPr/>
      </dsp:nvSpPr>
      <dsp:spPr>
        <a:xfrm>
          <a:off x="3803" y="2720325"/>
          <a:ext cx="2310993" cy="55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/>
              </a:solidFill>
              <a:latin typeface="+mj-lt"/>
              <a:ea typeface="+mn-ea"/>
              <a:cs typeface="+mn-cs"/>
            </a:rPr>
            <a:t>Research Training               -Apprentice Model or Formalized Program</a:t>
          </a:r>
        </a:p>
      </dsp:txBody>
      <dsp:txXfrm>
        <a:off x="3803" y="2720325"/>
        <a:ext cx="2310993" cy="550085"/>
      </dsp:txXfrm>
    </dsp:sp>
    <dsp:sp modelId="{B4272DAF-DE2F-4818-8C45-11ADF553FCDD}">
      <dsp:nvSpPr>
        <dsp:cNvPr id="0" name=""/>
        <dsp:cNvSpPr/>
      </dsp:nvSpPr>
      <dsp:spPr>
        <a:xfrm>
          <a:off x="3041553" y="3763108"/>
          <a:ext cx="440411" cy="439983"/>
        </a:xfrm>
        <a:prstGeom prst="ellipse">
          <a:avLst/>
        </a:prstGeom>
        <a:solidFill>
          <a:srgbClr val="4472C4">
            <a:hueOff val="-6097895"/>
            <a:satOff val="-8482"/>
            <a:lumOff val="-3252"/>
            <a:alphaOff val="0"/>
          </a:srgbClr>
        </a:solidFill>
        <a:ln w="12700" cap="flat" cmpd="sng" algn="ctr">
          <a:solidFill>
            <a:srgbClr val="4472C4">
              <a:hueOff val="-6097895"/>
              <a:satOff val="-8482"/>
              <a:lumOff val="-3252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AB2A85-EBAD-4FAD-8C09-D7CAAAA87216}">
      <dsp:nvSpPr>
        <dsp:cNvPr id="0" name=""/>
        <dsp:cNvSpPr/>
      </dsp:nvSpPr>
      <dsp:spPr>
        <a:xfrm>
          <a:off x="2789445" y="4185237"/>
          <a:ext cx="220205" cy="220204"/>
        </a:xfrm>
        <a:prstGeom prst="ellipse">
          <a:avLst/>
        </a:prstGeom>
        <a:solidFill>
          <a:srgbClr val="4472C4">
            <a:hueOff val="-6277245"/>
            <a:satOff val="-8731"/>
            <a:lumOff val="-3348"/>
            <a:alphaOff val="0"/>
          </a:srgbClr>
        </a:solidFill>
        <a:ln w="12700" cap="flat" cmpd="sng" algn="ctr">
          <a:solidFill>
            <a:srgbClr val="4472C4">
              <a:hueOff val="-6277245"/>
              <a:satOff val="-8731"/>
              <a:lumOff val="-3348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082B0F-B7C4-46A8-BFF5-89B604A79223}">
      <dsp:nvSpPr>
        <dsp:cNvPr id="0" name=""/>
        <dsp:cNvSpPr/>
      </dsp:nvSpPr>
      <dsp:spPr>
        <a:xfrm>
          <a:off x="2336583" y="4393114"/>
          <a:ext cx="220205" cy="220204"/>
        </a:xfrm>
        <a:prstGeom prst="ellipse">
          <a:avLst/>
        </a:prstGeom>
        <a:solidFill>
          <a:srgbClr val="4472C4">
            <a:hueOff val="-6456595"/>
            <a:satOff val="-8981"/>
            <a:lumOff val="-3444"/>
            <a:alphaOff val="0"/>
          </a:srgbClr>
        </a:solidFill>
        <a:ln w="12700" cap="flat" cmpd="sng" algn="ctr">
          <a:solidFill>
            <a:srgbClr val="4472C4">
              <a:hueOff val="-6456595"/>
              <a:satOff val="-8981"/>
              <a:lumOff val="-3444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BB99C-DDA5-49A4-86CF-BBDCAFFAEDDF}">
      <dsp:nvSpPr>
        <dsp:cNvPr id="0" name=""/>
        <dsp:cNvSpPr/>
      </dsp:nvSpPr>
      <dsp:spPr>
        <a:xfrm>
          <a:off x="1882944" y="4393114"/>
          <a:ext cx="220205" cy="220204"/>
        </a:xfrm>
        <a:prstGeom prst="ellipse">
          <a:avLst/>
        </a:prstGeom>
        <a:solidFill>
          <a:srgbClr val="4472C4">
            <a:hueOff val="-6635945"/>
            <a:satOff val="-9230"/>
            <a:lumOff val="-3539"/>
            <a:alphaOff val="0"/>
          </a:srgbClr>
        </a:solidFill>
        <a:ln w="12700" cap="flat" cmpd="sng" algn="ctr">
          <a:solidFill>
            <a:srgbClr val="4472C4">
              <a:hueOff val="-6635945"/>
              <a:satOff val="-9230"/>
              <a:lumOff val="-3539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CFEF45-EA6A-4F8A-9757-3C2EAE1321D8}">
      <dsp:nvSpPr>
        <dsp:cNvPr id="0" name=""/>
        <dsp:cNvSpPr/>
      </dsp:nvSpPr>
      <dsp:spPr>
        <a:xfrm>
          <a:off x="1430082" y="4393114"/>
          <a:ext cx="220205" cy="220204"/>
        </a:xfrm>
        <a:prstGeom prst="ellipse">
          <a:avLst/>
        </a:prstGeom>
        <a:solidFill>
          <a:srgbClr val="4472C4">
            <a:hueOff val="-6815295"/>
            <a:satOff val="-9480"/>
            <a:lumOff val="-3635"/>
            <a:alphaOff val="0"/>
          </a:srgbClr>
        </a:solidFill>
        <a:ln w="12700" cap="flat" cmpd="sng" algn="ctr">
          <a:solidFill>
            <a:srgbClr val="4472C4">
              <a:hueOff val="-6815295"/>
              <a:satOff val="-9480"/>
              <a:lumOff val="-3635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61709B-795E-46AD-A9C2-5A5473377C93}">
      <dsp:nvSpPr>
        <dsp:cNvPr id="0" name=""/>
        <dsp:cNvSpPr/>
      </dsp:nvSpPr>
      <dsp:spPr>
        <a:xfrm>
          <a:off x="977221" y="4393114"/>
          <a:ext cx="220205" cy="220204"/>
        </a:xfrm>
        <a:prstGeom prst="ellipse">
          <a:avLst/>
        </a:prstGeom>
        <a:solidFill>
          <a:srgbClr val="4472C4">
            <a:hueOff val="-6994644"/>
            <a:satOff val="-9729"/>
            <a:lumOff val="-3731"/>
            <a:alphaOff val="0"/>
          </a:srgbClr>
        </a:solidFill>
        <a:ln w="12700" cap="flat" cmpd="sng" algn="ctr">
          <a:solidFill>
            <a:srgbClr val="4472C4">
              <a:hueOff val="-6994644"/>
              <a:satOff val="-9729"/>
              <a:lumOff val="-3731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563298-2D88-460E-8130-21677C78B088}">
      <dsp:nvSpPr>
        <dsp:cNvPr id="0" name=""/>
        <dsp:cNvSpPr/>
      </dsp:nvSpPr>
      <dsp:spPr>
        <a:xfrm>
          <a:off x="523582" y="4393114"/>
          <a:ext cx="220205" cy="220204"/>
        </a:xfrm>
        <a:prstGeom prst="ellipse">
          <a:avLst/>
        </a:prstGeom>
        <a:solidFill>
          <a:srgbClr val="4472C4">
            <a:hueOff val="-7173995"/>
            <a:satOff val="-9979"/>
            <a:lumOff val="-3826"/>
            <a:alphaOff val="0"/>
          </a:srgbClr>
        </a:solidFill>
        <a:ln w="12700" cap="flat" cmpd="sng" algn="ctr">
          <a:solidFill>
            <a:srgbClr val="4472C4">
              <a:hueOff val="-7173995"/>
              <a:satOff val="-9979"/>
              <a:lumOff val="-3826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2D257C-AED7-49B2-B6C1-6685F2933CE9}">
      <dsp:nvSpPr>
        <dsp:cNvPr id="0" name=""/>
        <dsp:cNvSpPr/>
      </dsp:nvSpPr>
      <dsp:spPr>
        <a:xfrm>
          <a:off x="70720" y="4393114"/>
          <a:ext cx="220205" cy="220204"/>
        </a:xfrm>
        <a:prstGeom prst="ellipse">
          <a:avLst/>
        </a:prstGeom>
        <a:solidFill>
          <a:srgbClr val="4472C4">
            <a:hueOff val="-7353344"/>
            <a:satOff val="-10228"/>
            <a:lumOff val="-3922"/>
            <a:alphaOff val="0"/>
          </a:srgbClr>
        </a:solidFill>
        <a:ln w="12700" cap="flat" cmpd="sng" algn="ctr">
          <a:solidFill>
            <a:srgbClr val="4472C4">
              <a:hueOff val="-7353344"/>
              <a:satOff val="-10228"/>
              <a:lumOff val="-3922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F2CDB-5E99-4DC6-9D9F-4A68B33B655B}">
      <dsp:nvSpPr>
        <dsp:cNvPr id="0" name=""/>
        <dsp:cNvSpPr/>
      </dsp:nvSpPr>
      <dsp:spPr>
        <a:xfrm>
          <a:off x="66830" y="3841327"/>
          <a:ext cx="2483734" cy="55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/>
              </a:solidFill>
              <a:latin typeface="+mj-lt"/>
              <a:ea typeface="+mn-ea"/>
              <a:cs typeface="+mn-cs"/>
            </a:rPr>
            <a:t>Non-Research Training                                        -MBA, JD, </a:t>
          </a:r>
          <a:r>
            <a:rPr lang="en-US" sz="1800" kern="1200" dirty="0" err="1">
              <a:solidFill>
                <a:schemeClr val="tx2"/>
              </a:solidFill>
              <a:latin typeface="+mj-lt"/>
              <a:ea typeface="+mn-ea"/>
              <a:cs typeface="+mn-cs"/>
            </a:rPr>
            <a:t>etc</a:t>
          </a:r>
          <a:endParaRPr lang="en-US" sz="1800" kern="1200" dirty="0">
            <a:solidFill>
              <a:schemeClr val="tx2"/>
            </a:solidFill>
            <a:latin typeface="+mj-lt"/>
            <a:ea typeface="+mn-ea"/>
            <a:cs typeface="+mn-cs"/>
          </a:endParaRPr>
        </a:p>
      </dsp:txBody>
      <dsp:txXfrm>
        <a:off x="66830" y="3841327"/>
        <a:ext cx="2483734" cy="5500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83883-5931-4683-8527-BFDB55E90F51}">
      <dsp:nvSpPr>
        <dsp:cNvPr id="0" name=""/>
        <dsp:cNvSpPr/>
      </dsp:nvSpPr>
      <dsp:spPr>
        <a:xfrm>
          <a:off x="1790699" y="0"/>
          <a:ext cx="4648200" cy="46482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Masters Programs</a:t>
          </a:r>
        </a:p>
      </dsp:txBody>
      <dsp:txXfrm>
        <a:off x="3302527" y="232409"/>
        <a:ext cx="1624545" cy="697230"/>
      </dsp:txXfrm>
    </dsp:sp>
    <dsp:sp modelId="{29FD87BD-3A21-42A4-B3F6-CF3161537470}">
      <dsp:nvSpPr>
        <dsp:cNvPr id="0" name=""/>
        <dsp:cNvSpPr/>
      </dsp:nvSpPr>
      <dsp:spPr>
        <a:xfrm>
          <a:off x="2371724" y="1162049"/>
          <a:ext cx="3486150" cy="3486150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Certificate Programs</a:t>
          </a:r>
        </a:p>
      </dsp:txBody>
      <dsp:txXfrm>
        <a:off x="3302527" y="1379934"/>
        <a:ext cx="1624545" cy="653653"/>
      </dsp:txXfrm>
    </dsp:sp>
    <dsp:sp modelId="{4C930A3D-3F85-4FC3-88DE-A25C1A291309}">
      <dsp:nvSpPr>
        <dsp:cNvPr id="0" name=""/>
        <dsp:cNvSpPr/>
      </dsp:nvSpPr>
      <dsp:spPr>
        <a:xfrm>
          <a:off x="2952750" y="2324100"/>
          <a:ext cx="2324100" cy="2324100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Introduction to Clinical and Translational Research</a:t>
          </a:r>
        </a:p>
      </dsp:txBody>
      <dsp:txXfrm>
        <a:off x="3293106" y="2905125"/>
        <a:ext cx="1643386" cy="11620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887EC4-2E84-41C2-B32D-B42CB7E8092A}">
      <dsp:nvSpPr>
        <dsp:cNvPr id="0" name=""/>
        <dsp:cNvSpPr/>
      </dsp:nvSpPr>
      <dsp:spPr>
        <a:xfrm>
          <a:off x="1710178" y="49324"/>
          <a:ext cx="2367576" cy="2367576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Curriculum</a:t>
          </a:r>
        </a:p>
      </dsp:txBody>
      <dsp:txXfrm>
        <a:off x="2025855" y="463650"/>
        <a:ext cx="1736222" cy="1065409"/>
      </dsp:txXfrm>
    </dsp:sp>
    <dsp:sp modelId="{A2CCB3B5-6D71-4B86-97D4-3CE97AE988C6}">
      <dsp:nvSpPr>
        <dsp:cNvPr id="0" name=""/>
        <dsp:cNvSpPr/>
      </dsp:nvSpPr>
      <dsp:spPr>
        <a:xfrm>
          <a:off x="2564479" y="1529059"/>
          <a:ext cx="2367576" cy="2367576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Research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Project</a:t>
          </a:r>
        </a:p>
      </dsp:txBody>
      <dsp:txXfrm>
        <a:off x="3288562" y="2140683"/>
        <a:ext cx="1420545" cy="1302166"/>
      </dsp:txXfrm>
    </dsp:sp>
    <dsp:sp modelId="{E47BD5C4-482C-48FD-9B20-DC7FC0850B31}">
      <dsp:nvSpPr>
        <dsp:cNvPr id="0" name=""/>
        <dsp:cNvSpPr/>
      </dsp:nvSpPr>
      <dsp:spPr>
        <a:xfrm>
          <a:off x="855878" y="1529059"/>
          <a:ext cx="2367576" cy="2367576"/>
        </a:xfrm>
        <a:prstGeom prst="ellipse">
          <a:avLst/>
        </a:prstGeom>
        <a:solidFill>
          <a:srgbClr val="FFCC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Career Development</a:t>
          </a:r>
          <a:br>
            <a:rPr lang="en-US" sz="2000" kern="1200" dirty="0"/>
          </a:br>
          <a:r>
            <a:rPr lang="en-US" sz="2000" kern="1200" dirty="0"/>
            <a:t> &amp; Mentorship</a:t>
          </a:r>
        </a:p>
      </dsp:txBody>
      <dsp:txXfrm>
        <a:off x="1078825" y="2140683"/>
        <a:ext cx="1420545" cy="13021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B750C-9231-4905-B453-2941CE4F4C13}">
      <dsp:nvSpPr>
        <dsp:cNvPr id="0" name=""/>
        <dsp:cNvSpPr/>
      </dsp:nvSpPr>
      <dsp:spPr>
        <a:xfrm>
          <a:off x="2146227" y="915714"/>
          <a:ext cx="2631979" cy="263197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Core Courses</a:t>
          </a:r>
        </a:p>
      </dsp:txBody>
      <dsp:txXfrm>
        <a:off x="2531671" y="1301158"/>
        <a:ext cx="1861091" cy="1861091"/>
      </dsp:txXfrm>
    </dsp:sp>
    <dsp:sp modelId="{B4A51898-9D5E-4CF0-ACFE-914ECB7FAD55}">
      <dsp:nvSpPr>
        <dsp:cNvPr id="0" name=""/>
        <dsp:cNvSpPr/>
      </dsp:nvSpPr>
      <dsp:spPr>
        <a:xfrm>
          <a:off x="2610917" y="-333620"/>
          <a:ext cx="1702601" cy="1702601"/>
        </a:xfrm>
        <a:prstGeom prst="ellipse">
          <a:avLst/>
        </a:prstGeom>
        <a:solidFill>
          <a:srgbClr val="5CB565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Discovery</a:t>
          </a:r>
          <a:endParaRPr lang="en-US" sz="1600" kern="1200" dirty="0"/>
        </a:p>
      </dsp:txBody>
      <dsp:txXfrm>
        <a:off x="2860257" y="-84280"/>
        <a:ext cx="1203921" cy="1203921"/>
      </dsp:txXfrm>
    </dsp:sp>
    <dsp:sp modelId="{87FFFB2E-2AE7-43BB-9B84-77329B463A35}">
      <dsp:nvSpPr>
        <dsp:cNvPr id="0" name=""/>
        <dsp:cNvSpPr/>
      </dsp:nvSpPr>
      <dsp:spPr>
        <a:xfrm>
          <a:off x="4400196" y="1304689"/>
          <a:ext cx="1832476" cy="1832476"/>
        </a:xfrm>
        <a:prstGeom prst="ellipse">
          <a:avLst/>
        </a:prstGeom>
        <a:solidFill>
          <a:srgbClr val="5EAFA6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Translational Therapeutics and Regulatory Science</a:t>
          </a:r>
        </a:p>
      </dsp:txBody>
      <dsp:txXfrm>
        <a:off x="4668556" y="1573049"/>
        <a:ext cx="1295756" cy="1295756"/>
      </dsp:txXfrm>
    </dsp:sp>
    <dsp:sp modelId="{BBD3D79B-99F9-4A79-ADD6-9BAE65345F55}">
      <dsp:nvSpPr>
        <dsp:cNvPr id="0" name=""/>
        <dsp:cNvSpPr/>
      </dsp:nvSpPr>
      <dsp:spPr>
        <a:xfrm>
          <a:off x="2293520" y="2812858"/>
          <a:ext cx="2337395" cy="2265739"/>
        </a:xfrm>
        <a:prstGeom prst="ellipse">
          <a:avLst/>
        </a:prstGeom>
        <a:solidFill>
          <a:srgbClr val="6179A8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Entrepreneurial Science</a:t>
          </a:r>
        </a:p>
      </dsp:txBody>
      <dsp:txXfrm>
        <a:off x="2635824" y="3144668"/>
        <a:ext cx="1652787" cy="1602119"/>
      </dsp:txXfrm>
    </dsp:sp>
    <dsp:sp modelId="{B59161A2-426F-493D-B61E-883CFE819A15}">
      <dsp:nvSpPr>
        <dsp:cNvPr id="0" name=""/>
        <dsp:cNvSpPr/>
      </dsp:nvSpPr>
      <dsp:spPr>
        <a:xfrm>
          <a:off x="749749" y="1297961"/>
          <a:ext cx="1802787" cy="1802787"/>
        </a:xfrm>
        <a:prstGeom prst="ellipse">
          <a:avLst/>
        </a:prstGeom>
        <a:solidFill>
          <a:srgbClr val="8064A2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Biomedical Informatics</a:t>
          </a:r>
        </a:p>
      </dsp:txBody>
      <dsp:txXfrm>
        <a:off x="1013761" y="1561973"/>
        <a:ext cx="1274763" cy="12747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CE06E3-4C57-4DFB-83E6-26681EDC6FEA}">
      <dsp:nvSpPr>
        <dsp:cNvPr id="0" name=""/>
        <dsp:cNvSpPr/>
      </dsp:nvSpPr>
      <dsp:spPr>
        <a:xfrm>
          <a:off x="3237011" y="2185121"/>
          <a:ext cx="1145976" cy="1145976"/>
        </a:xfrm>
        <a:prstGeom prst="ellipse">
          <a:avLst/>
        </a:prstGeom>
        <a:solidFill>
          <a:srgbClr val="1F497D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Necessary support</a:t>
          </a:r>
        </a:p>
      </dsp:txBody>
      <dsp:txXfrm>
        <a:off x="3404835" y="2352945"/>
        <a:ext cx="810328" cy="810328"/>
      </dsp:txXfrm>
    </dsp:sp>
    <dsp:sp modelId="{62390CE2-7179-4B90-9349-C26E7B68C880}">
      <dsp:nvSpPr>
        <dsp:cNvPr id="0" name=""/>
        <dsp:cNvSpPr/>
      </dsp:nvSpPr>
      <dsp:spPr>
        <a:xfrm rot="16200000">
          <a:off x="3293401" y="1654988"/>
          <a:ext cx="1033196" cy="27070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784170" y="1642693"/>
        <a:ext cx="51659" cy="51659"/>
      </dsp:txXfrm>
    </dsp:sp>
    <dsp:sp modelId="{66D80F76-EAED-4203-8B40-94AEA2D78D1B}">
      <dsp:nvSpPr>
        <dsp:cNvPr id="0" name=""/>
        <dsp:cNvSpPr/>
      </dsp:nvSpPr>
      <dsp:spPr>
        <a:xfrm>
          <a:off x="3190874" y="5948"/>
          <a:ext cx="1238250" cy="1145976"/>
        </a:xfrm>
        <a:prstGeom prst="ellipse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Monitoring/ Compliance Program</a:t>
          </a:r>
        </a:p>
      </dsp:txBody>
      <dsp:txXfrm>
        <a:off x="3372212" y="173772"/>
        <a:ext cx="875574" cy="810328"/>
      </dsp:txXfrm>
    </dsp:sp>
    <dsp:sp modelId="{816F584A-615E-41D6-AFBD-21411E2710E5}">
      <dsp:nvSpPr>
        <dsp:cNvPr id="0" name=""/>
        <dsp:cNvSpPr/>
      </dsp:nvSpPr>
      <dsp:spPr>
        <a:xfrm rot="18681624">
          <a:off x="4028515" y="1960228"/>
          <a:ext cx="944032" cy="27070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4476931" y="1950162"/>
        <a:ext cx="47201" cy="47201"/>
      </dsp:txXfrm>
    </dsp:sp>
    <dsp:sp modelId="{9CF6E6E5-06AB-461F-BD06-15B7F89CC08C}">
      <dsp:nvSpPr>
        <dsp:cNvPr id="0" name=""/>
        <dsp:cNvSpPr/>
      </dsp:nvSpPr>
      <dsp:spPr>
        <a:xfrm>
          <a:off x="4563001" y="594532"/>
          <a:ext cx="1294678" cy="1145976"/>
        </a:xfrm>
        <a:prstGeom prst="ellipse">
          <a:avLst/>
        </a:prstGeom>
        <a:solidFill>
          <a:srgbClr val="9BBB5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IT Infrastructure</a:t>
          </a:r>
        </a:p>
      </dsp:txBody>
      <dsp:txXfrm>
        <a:off x="4752602" y="762356"/>
        <a:ext cx="915476" cy="810328"/>
      </dsp:txXfrm>
    </dsp:sp>
    <dsp:sp modelId="{EC2633E4-D2A2-4912-9C15-29A7F6E7C69D}">
      <dsp:nvSpPr>
        <dsp:cNvPr id="0" name=""/>
        <dsp:cNvSpPr/>
      </dsp:nvSpPr>
      <dsp:spPr>
        <a:xfrm rot="20942700">
          <a:off x="4362464" y="2530542"/>
          <a:ext cx="1106547" cy="27070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4888074" y="2516413"/>
        <a:ext cx="55327" cy="55327"/>
      </dsp:txXfrm>
    </dsp:sp>
    <dsp:sp modelId="{E071D29C-582A-4DDB-8EEC-9D12299E29DD}">
      <dsp:nvSpPr>
        <dsp:cNvPr id="0" name=""/>
        <dsp:cNvSpPr/>
      </dsp:nvSpPr>
      <dsp:spPr>
        <a:xfrm>
          <a:off x="5448487" y="1757056"/>
          <a:ext cx="1145976" cy="1145976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Clinical Trials Contracting</a:t>
          </a:r>
        </a:p>
      </dsp:txBody>
      <dsp:txXfrm>
        <a:off x="5616311" y="1924880"/>
        <a:ext cx="810328" cy="810328"/>
      </dsp:txXfrm>
    </dsp:sp>
    <dsp:sp modelId="{83B0CF47-F50D-4572-82D7-A28C156CB6AF}">
      <dsp:nvSpPr>
        <dsp:cNvPr id="0" name=""/>
        <dsp:cNvSpPr/>
      </dsp:nvSpPr>
      <dsp:spPr>
        <a:xfrm rot="1641192">
          <a:off x="4259443" y="3252276"/>
          <a:ext cx="1063944" cy="27070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4764817" y="3239212"/>
        <a:ext cx="53197" cy="53197"/>
      </dsp:txXfrm>
    </dsp:sp>
    <dsp:sp modelId="{D2BFE90F-A9A3-43F0-92A6-62057CCD06F5}">
      <dsp:nvSpPr>
        <dsp:cNvPr id="0" name=""/>
        <dsp:cNvSpPr/>
      </dsp:nvSpPr>
      <dsp:spPr>
        <a:xfrm>
          <a:off x="5199844" y="3200524"/>
          <a:ext cx="1145976" cy="1145976"/>
        </a:xfrm>
        <a:prstGeom prst="ellipse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Sponsor IND/IDE Support</a:t>
          </a:r>
        </a:p>
      </dsp:txBody>
      <dsp:txXfrm>
        <a:off x="5367668" y="3368348"/>
        <a:ext cx="810328" cy="810328"/>
      </dsp:txXfrm>
    </dsp:sp>
    <dsp:sp modelId="{CBEE9A73-815D-4E76-8355-0F9ADD819D4C}">
      <dsp:nvSpPr>
        <dsp:cNvPr id="0" name=""/>
        <dsp:cNvSpPr/>
      </dsp:nvSpPr>
      <dsp:spPr>
        <a:xfrm rot="4176120">
          <a:off x="3717359" y="3702254"/>
          <a:ext cx="897521" cy="27070"/>
        </a:xfrm>
        <a:custGeom>
          <a:avLst/>
          <a:gdLst/>
          <a:ahLst/>
          <a:cxnLst/>
          <a:rect l="0" t="0" r="0" b="0"/>
          <a:pathLst>
            <a:path>
              <a:moveTo>
                <a:pt x="0" y="13535"/>
              </a:moveTo>
              <a:lnTo>
                <a:pt x="897521" y="135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43681" y="3693351"/>
        <a:ext cx="44876" cy="44876"/>
      </dsp:txXfrm>
    </dsp:sp>
    <dsp:sp modelId="{F21ED5B5-AA16-4832-BD49-94DF5EF1F07D}">
      <dsp:nvSpPr>
        <dsp:cNvPr id="0" name=""/>
        <dsp:cNvSpPr/>
      </dsp:nvSpPr>
      <dsp:spPr>
        <a:xfrm>
          <a:off x="3949251" y="4100480"/>
          <a:ext cx="1145976" cy="1145976"/>
        </a:xfrm>
        <a:prstGeom prst="ellipse">
          <a:avLst/>
        </a:prstGeom>
        <a:solidFill>
          <a:schemeClr val="tx1">
            <a:lumMod val="65000"/>
            <a:lumOff val="35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Professional development core</a:t>
          </a:r>
        </a:p>
      </dsp:txBody>
      <dsp:txXfrm>
        <a:off x="4117075" y="4268304"/>
        <a:ext cx="810328" cy="810328"/>
      </dsp:txXfrm>
    </dsp:sp>
    <dsp:sp modelId="{88183416-7759-4258-9F14-4A5C1D753D45}">
      <dsp:nvSpPr>
        <dsp:cNvPr id="0" name=""/>
        <dsp:cNvSpPr/>
      </dsp:nvSpPr>
      <dsp:spPr>
        <a:xfrm rot="6838104">
          <a:off x="2946094" y="3678267"/>
          <a:ext cx="897630" cy="27070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10800000">
        <a:off x="3372469" y="3669362"/>
        <a:ext cx="44881" cy="44881"/>
      </dsp:txXfrm>
    </dsp:sp>
    <dsp:sp modelId="{D3ED95BD-01C2-4D1C-A892-C873F39282CC}">
      <dsp:nvSpPr>
        <dsp:cNvPr id="0" name=""/>
        <dsp:cNvSpPr/>
      </dsp:nvSpPr>
      <dsp:spPr>
        <a:xfrm>
          <a:off x="2406831" y="4052507"/>
          <a:ext cx="1145976" cy="1145976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Clinical Research Operations</a:t>
          </a:r>
        </a:p>
      </dsp:txBody>
      <dsp:txXfrm>
        <a:off x="2574655" y="4220331"/>
        <a:ext cx="810328" cy="810328"/>
      </dsp:txXfrm>
    </dsp:sp>
    <dsp:sp modelId="{D1FAFD03-30A1-4465-85D3-595B9D53E5E6}">
      <dsp:nvSpPr>
        <dsp:cNvPr id="0" name=""/>
        <dsp:cNvSpPr/>
      </dsp:nvSpPr>
      <dsp:spPr>
        <a:xfrm rot="9000000">
          <a:off x="2349791" y="3289368"/>
          <a:ext cx="1033196" cy="27070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10800000">
        <a:off x="2840560" y="3277073"/>
        <a:ext cx="51659" cy="51659"/>
      </dsp:txXfrm>
    </dsp:sp>
    <dsp:sp modelId="{18FEFBED-80C2-4381-81F4-4E9D7AF39790}">
      <dsp:nvSpPr>
        <dsp:cNvPr id="0" name=""/>
        <dsp:cNvSpPr/>
      </dsp:nvSpPr>
      <dsp:spPr>
        <a:xfrm>
          <a:off x="1349792" y="3274708"/>
          <a:ext cx="1145976" cy="1145976"/>
        </a:xfrm>
        <a:prstGeom prst="ellipse">
          <a:avLst/>
        </a:prstGeom>
        <a:solidFill>
          <a:srgbClr val="1F497D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Community Engagement</a:t>
          </a:r>
        </a:p>
      </dsp:txBody>
      <dsp:txXfrm>
        <a:off x="1517616" y="3442532"/>
        <a:ext cx="810328" cy="810328"/>
      </dsp:txXfrm>
    </dsp:sp>
    <dsp:sp modelId="{E6F2FA67-47AF-47D3-AF15-2F00975ED6BB}">
      <dsp:nvSpPr>
        <dsp:cNvPr id="0" name=""/>
        <dsp:cNvSpPr/>
      </dsp:nvSpPr>
      <dsp:spPr>
        <a:xfrm rot="11400000">
          <a:off x="2220368" y="2555370"/>
          <a:ext cx="1033196" cy="27070"/>
        </a:xfrm>
        <a:custGeom>
          <a:avLst/>
          <a:gdLst/>
          <a:ahLst/>
          <a:cxnLst/>
          <a:rect l="0" t="0" r="0" b="0"/>
          <a:pathLst>
            <a:path>
              <a:moveTo>
                <a:pt x="0" y="13535"/>
              </a:moveTo>
              <a:lnTo>
                <a:pt x="1033196" y="135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711136" y="2543075"/>
        <a:ext cx="51659" cy="51659"/>
      </dsp:txXfrm>
    </dsp:sp>
    <dsp:sp modelId="{3B2BFB38-AE2B-4FCB-B375-79F070B69499}">
      <dsp:nvSpPr>
        <dsp:cNvPr id="0" name=""/>
        <dsp:cNvSpPr/>
      </dsp:nvSpPr>
      <dsp:spPr>
        <a:xfrm>
          <a:off x="1090944" y="1806712"/>
          <a:ext cx="1145976" cy="1145976"/>
        </a:xfrm>
        <a:prstGeom prst="ellipse">
          <a:avLst/>
        </a:prstGeom>
        <a:solidFill>
          <a:srgbClr val="1F497D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Tech Transfer / Business development</a:t>
          </a:r>
        </a:p>
      </dsp:txBody>
      <dsp:txXfrm>
        <a:off x="1258768" y="1974536"/>
        <a:ext cx="810328" cy="810328"/>
      </dsp:txXfrm>
    </dsp:sp>
    <dsp:sp modelId="{0A62F419-3F8E-4C05-9A32-21719D7E0560}">
      <dsp:nvSpPr>
        <dsp:cNvPr id="0" name=""/>
        <dsp:cNvSpPr/>
      </dsp:nvSpPr>
      <dsp:spPr>
        <a:xfrm rot="13800000">
          <a:off x="2593028" y="1909903"/>
          <a:ext cx="1033196" cy="27070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693856" y="1639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10800000">
        <a:off x="3083797" y="1897608"/>
        <a:ext cx="51659" cy="51659"/>
      </dsp:txXfrm>
    </dsp:sp>
    <dsp:sp modelId="{9142C0BA-E402-472E-BC6D-6CF4DA3B5E54}">
      <dsp:nvSpPr>
        <dsp:cNvPr id="0" name=""/>
        <dsp:cNvSpPr/>
      </dsp:nvSpPr>
      <dsp:spPr>
        <a:xfrm>
          <a:off x="1836266" y="515778"/>
          <a:ext cx="1145976" cy="1145976"/>
        </a:xfrm>
        <a:prstGeom prst="ellipse">
          <a:avLst/>
        </a:prstGeom>
        <a:solidFill>
          <a:srgbClr val="B33B88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Financial Operations</a:t>
          </a:r>
        </a:p>
      </dsp:txBody>
      <dsp:txXfrm>
        <a:off x="2004090" y="683602"/>
        <a:ext cx="810328" cy="810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Converging Text"/>
  <dgm:desc val="Use to show multiple steps or parts that merge into a whole. Limited to one Level 1 shape that contains text and a maximum of five Level 2 shapes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0053B06-9445-4B2D-8CCE-2C4D3C746CE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482AD9-0898-404F-9B13-9BBC1D12D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24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50232AE-23AC-4ECA-9637-16C76F8251FF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6F12D-F92B-430B-9641-D066F4DB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006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from </a:t>
            </a:r>
            <a:r>
              <a:rPr lang="en-US" dirty="0" err="1"/>
              <a:t>InPORT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4116A2-0334-4ECA-8953-3E1CCA269B3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1763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E4317-E31F-4FD0-93BA-C7BE9CC98BE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6F12D-F92B-430B-9641-D066F4DB946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4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Added from may trustees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116A2-0334-4ECA-8953-3E1CCA269B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FF37-D43B-254E-9BFF-E8C53FF34D62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C16-3975-4E49-BB38-177F78D5E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FF37-D43B-254E-9BFF-E8C53FF34D62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C16-3975-4E49-BB38-177F78D5E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FF37-D43B-254E-9BFF-E8C53FF34D62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C16-3975-4E49-BB38-177F78D5E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01120"/>
            <a:ext cx="10972800" cy="49250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FF37-D43B-254E-9BFF-E8C53FF34D62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C16-3975-4E49-BB38-177F78D5E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FF37-D43B-254E-9BFF-E8C53FF34D62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C16-3975-4E49-BB38-177F78D5E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FF37-D43B-254E-9BFF-E8C53FF34D62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C16-3975-4E49-BB38-177F78D5E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FF37-D43B-254E-9BFF-E8C53FF34D62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C16-3975-4E49-BB38-177F78D5E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FF37-D43B-254E-9BFF-E8C53FF34D62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C16-3975-4E49-BB38-177F78D5E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FF37-D43B-254E-9BFF-E8C53FF34D62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C16-3975-4E49-BB38-177F78D5E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FF37-D43B-254E-9BFF-E8C53FF34D62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C16-3975-4E49-BB38-177F78D5E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FF37-D43B-254E-9BFF-E8C53FF34D62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C16-3975-4E49-BB38-177F78D5EC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1173"/>
            <a:ext cx="10972800" cy="1019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8FF37-D43B-254E-9BFF-E8C53FF34D62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6FC16-3975-4E49-BB38-177F78D5ECF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6125375" y="6206836"/>
            <a:ext cx="1315029" cy="558277"/>
            <a:chOff x="1111787" y="5734580"/>
            <a:chExt cx="1041632" cy="448823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194569" y="5734580"/>
              <a:ext cx="958850" cy="448823"/>
            </a:xfrm>
            <a:prstGeom prst="rect">
              <a:avLst/>
            </a:prstGeom>
          </p:spPr>
        </p:pic>
        <p:cxnSp>
          <p:nvCxnSpPr>
            <p:cNvPr id="10" name="Straight Connector 9"/>
            <p:cNvCxnSpPr/>
            <p:nvPr userDrawn="1"/>
          </p:nvCxnSpPr>
          <p:spPr>
            <a:xfrm rot="5400000">
              <a:off x="922205" y="5962648"/>
              <a:ext cx="380751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 descr="PerelmanMedicine_logo_blue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072" y="6250968"/>
            <a:ext cx="1904432" cy="5141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euapps@mail.med.upenn.edu" TargetMode="External"/><Relationship Id="rId2" Type="http://schemas.openxmlformats.org/officeDocument/2006/relationships/hyperlink" Target="mailto:jkuklins@mail.med.upenn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ceb.med.upenn.edu/master-science-clinical-epidemiology-msc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itmat.upenn.edu/certificat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.upenn.edu/cceb/edu/nd/certificate.s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372216" y="2938117"/>
            <a:ext cx="7551737" cy="1941455"/>
          </a:xfrm>
        </p:spPr>
        <p:txBody>
          <a:bodyPr>
            <a:normAutofit fontScale="90000"/>
          </a:bodyPr>
          <a:lstStyle/>
          <a:p>
            <a:r>
              <a:rPr lang="en-US" b="0" dirty="0">
                <a:solidFill>
                  <a:srgbClr val="AA2B3E"/>
                </a:solidFill>
              </a:rPr>
              <a:t>Opportunities to Pursue a Clinical and Translational Career at Penn</a:t>
            </a:r>
            <a:br>
              <a:rPr lang="en-US" dirty="0">
                <a:solidFill>
                  <a:srgbClr val="AA2B3E"/>
                </a:solidFill>
              </a:rPr>
            </a:br>
            <a:br>
              <a:rPr lang="en-US" dirty="0"/>
            </a:b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Emma A. Meagher, MD</a:t>
            </a:r>
            <a:br>
              <a:rPr lang="en-US" sz="24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Vice Dean for Clinical Research &amp; Chief Clinical Research Officer</a:t>
            </a:r>
            <a:br>
              <a:rPr lang="en-US" sz="2400" dirty="0">
                <a:solidFill>
                  <a:schemeClr val="accent5">
                    <a:lumMod val="50000"/>
                  </a:schemeClr>
                </a:solidFill>
              </a:rPr>
            </a:b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Picture 10" descr="C:\Users\gvogel\AppData\Local\Microsoft\Windows\Temporary Internet Files\Content.Outlook\APJFLAH3\itmat-full-white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839" y="293689"/>
            <a:ext cx="5432425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212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32066" y="302457"/>
            <a:ext cx="9035935" cy="54224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AA2B3E"/>
                </a:solidFill>
              </a:rPr>
              <a:t>Master of Science in Clinical Epidemiology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32065" y="1368989"/>
            <a:ext cx="8661862" cy="5234478"/>
          </a:xfrm>
        </p:spPr>
        <p:txBody>
          <a:bodyPr>
            <a:normAutofit fontScale="32500" lnSpcReduction="20000"/>
          </a:bodyPr>
          <a:lstStyle/>
          <a:p>
            <a:r>
              <a:rPr lang="en-US" sz="6200" dirty="0"/>
              <a:t>Primary objectives is to produce a cadre of skilled investigators trained to conduct epidemiology studies.</a:t>
            </a:r>
          </a:p>
          <a:p>
            <a:endParaRPr lang="en-US" sz="6200" dirty="0"/>
          </a:p>
          <a:p>
            <a:pPr lvl="0">
              <a:buClr>
                <a:srgbClr val="800000"/>
              </a:buClr>
            </a:pPr>
            <a:r>
              <a:rPr lang="en-US" sz="6200" dirty="0"/>
              <a:t>Designed to be completed in two to three years of full-time study (14 c.u. required)</a:t>
            </a:r>
          </a:p>
          <a:p>
            <a:pPr lvl="2"/>
            <a:r>
              <a:rPr lang="en-US" sz="6200" dirty="0"/>
              <a:t>Generally, first year students devote their time to the "core courses" and the writing of their thesis protocol</a:t>
            </a:r>
          </a:p>
          <a:p>
            <a:pPr lvl="2"/>
            <a:endParaRPr lang="en-US" sz="6200" dirty="0"/>
          </a:p>
          <a:p>
            <a:pPr lvl="2"/>
            <a:r>
              <a:rPr lang="en-US" sz="6200" dirty="0"/>
              <a:t>In the 2</a:t>
            </a:r>
            <a:r>
              <a:rPr lang="en-US" sz="6200" baseline="30000" dirty="0"/>
              <a:t>nd</a:t>
            </a:r>
            <a:r>
              <a:rPr lang="en-US" sz="6200" dirty="0"/>
              <a:t> and 3</a:t>
            </a:r>
            <a:r>
              <a:rPr lang="en-US" sz="6200" baseline="30000" dirty="0"/>
              <a:t>rd</a:t>
            </a:r>
            <a:r>
              <a:rPr lang="en-US" sz="6200" dirty="0"/>
              <a:t> years of study students complete electives and conduct their thesis projects. </a:t>
            </a:r>
            <a:br>
              <a:rPr lang="en-US" sz="6200" dirty="0"/>
            </a:br>
            <a:endParaRPr lang="en-US" sz="6200" dirty="0"/>
          </a:p>
          <a:p>
            <a:r>
              <a:rPr lang="en-US" sz="6200" dirty="0"/>
              <a:t>General Inquiries: Jennifer Kuklinski, </a:t>
            </a:r>
            <a:r>
              <a:rPr lang="en-US" sz="6600" dirty="0">
                <a:hlinkClick r:id="rId2"/>
              </a:rPr>
              <a:t>jkuklins@mail.med.upenn.edu</a:t>
            </a:r>
            <a:endParaRPr lang="en-US" sz="6600" dirty="0"/>
          </a:p>
          <a:p>
            <a:pPr marL="0" indent="0">
              <a:buNone/>
            </a:pPr>
            <a:endParaRPr lang="en-US" sz="6600" dirty="0"/>
          </a:p>
          <a:p>
            <a:r>
              <a:rPr lang="en-US" sz="6200" dirty="0"/>
              <a:t>Admissions Inquiries: </a:t>
            </a:r>
            <a:r>
              <a:rPr lang="en-US" sz="6200" dirty="0">
                <a:hlinkClick r:id="rId3"/>
              </a:rPr>
              <a:t>ceuapps@mail.med.upenn.edu</a:t>
            </a:r>
            <a:endParaRPr lang="en-US" sz="6200" dirty="0"/>
          </a:p>
          <a:p>
            <a:pPr lvl="0"/>
            <a:endParaRPr lang="en-US" sz="6200" dirty="0"/>
          </a:p>
          <a:p>
            <a:pPr lvl="0"/>
            <a:r>
              <a:rPr lang="en-US" sz="6200" dirty="0">
                <a:hlinkClick r:id="rId4"/>
              </a:rPr>
              <a:t>http://www.cceb.med.upenn.edu/master-science-clinical-epidemiology-msce</a:t>
            </a:r>
            <a:endParaRPr lang="en-US" sz="6200" dirty="0"/>
          </a:p>
          <a:p>
            <a:pPr marL="0" indent="0">
              <a:buNone/>
            </a:pPr>
            <a:endParaRPr lang="en-US" sz="6200" dirty="0"/>
          </a:p>
          <a:p>
            <a:pPr marL="0" indent="0">
              <a:buNone/>
            </a:pPr>
            <a:endParaRPr lang="en-US" sz="6200" dirty="0"/>
          </a:p>
          <a:p>
            <a:pPr marL="0" indent="0">
              <a:buNone/>
            </a:pPr>
            <a:endParaRPr lang="en-US" sz="6200" dirty="0"/>
          </a:p>
          <a:p>
            <a:endParaRPr lang="en-US" sz="6000" dirty="0">
              <a:latin typeface="+mj-lt"/>
            </a:endParaRPr>
          </a:p>
          <a:p>
            <a:pPr lvl="1">
              <a:buFont typeface="Arial" pitchFamily="34" charset="0"/>
              <a:buChar char="•"/>
            </a:pPr>
            <a:endParaRPr lang="en-US" sz="8000" dirty="0">
              <a:latin typeface="+mj-lt"/>
            </a:endParaRPr>
          </a:p>
          <a:p>
            <a:pPr marL="0" indent="0">
              <a:buNone/>
            </a:pPr>
            <a:endParaRPr lang="en-US" sz="5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0880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328" y="73863"/>
            <a:ext cx="8520113" cy="5588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AA2B3E"/>
                </a:solidFill>
              </a:rPr>
              <a:t>ITMAT Certificate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8738" y="775445"/>
            <a:ext cx="8208703" cy="5670496"/>
          </a:xfrm>
        </p:spPr>
        <p:txBody>
          <a:bodyPr>
            <a:normAutofit/>
          </a:bodyPr>
          <a:lstStyle/>
          <a:p>
            <a:r>
              <a:rPr lang="en-US" sz="1800" dirty="0"/>
              <a:t>In-depth training in Clinical and Translational Science</a:t>
            </a:r>
          </a:p>
          <a:p>
            <a:r>
              <a:rPr lang="en-US" sz="1800" dirty="0"/>
              <a:t>Certificates in Translational, Entrepreneurial, and Regulatory Science</a:t>
            </a:r>
          </a:p>
          <a:p>
            <a:r>
              <a:rPr lang="en-US" sz="1800" dirty="0"/>
              <a:t>Requirements</a:t>
            </a:r>
          </a:p>
          <a:p>
            <a:pPr lvl="1"/>
            <a:r>
              <a:rPr lang="en-US" sz="1400" dirty="0"/>
              <a:t>4 </a:t>
            </a:r>
            <a:r>
              <a:rPr lang="en-US" sz="1400" dirty="0" err="1"/>
              <a:t>c.u</a:t>
            </a:r>
            <a:r>
              <a:rPr lang="en-US" sz="1400" dirty="0"/>
              <a:t>. of coursework, one-year engagement in CTR research project, and active mentorship</a:t>
            </a:r>
          </a:p>
          <a:p>
            <a:pPr lvl="1"/>
            <a:r>
              <a:rPr lang="en-US" sz="1400" dirty="0"/>
              <a:t>MTR 510 and MTR 600 are required for all certificates</a:t>
            </a:r>
          </a:p>
          <a:p>
            <a:pPr lvl="1"/>
            <a:r>
              <a:rPr lang="en-US" sz="1400"/>
              <a:t>Elective courses are </a:t>
            </a:r>
            <a:r>
              <a:rPr lang="en-US" sz="1400" dirty="0"/>
              <a:t>based on selected certificate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br>
              <a:rPr lang="en-US" sz="1800" dirty="0"/>
            </a:b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900" dirty="0"/>
              <a:t>For more information and to apply: </a:t>
            </a:r>
            <a:r>
              <a:rPr lang="en-US" sz="1900" dirty="0">
                <a:hlinkClick r:id="rId2"/>
              </a:rPr>
              <a:t>http://www.itmat.upenn.edu/certificate/</a:t>
            </a:r>
            <a:endParaRPr lang="en-US" sz="19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1957" y="2424578"/>
            <a:ext cx="7722263" cy="339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176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AA2B3E"/>
                </a:solidFill>
              </a:rPr>
              <a:t>Master of Science in Translational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Provide training in translational research by combining didactic and experiential learning in a structured degree program</a:t>
            </a:r>
          </a:p>
          <a:p>
            <a:endParaRPr lang="en-US" sz="1200" dirty="0"/>
          </a:p>
          <a:p>
            <a:pPr lvl="1">
              <a:lnSpc>
                <a:spcPct val="170000"/>
              </a:lnSpc>
            </a:pPr>
            <a:r>
              <a:rPr lang="en-US" dirty="0"/>
              <a:t>Prepare students to think critically to pose and answer research questions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Provide instruction in grant and manuscript writing 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Prepare students to execute research proposals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Prepare students to evaluate the translational impact of their research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r>
              <a:rPr lang="en-US" dirty="0"/>
              <a:t>Curriculum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80% of time on the research project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Didactic course work, wet and/or dry lab based learning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Career development and mentoring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Team Mentoring Approach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Professional Development Core</a:t>
            </a:r>
          </a:p>
          <a:p>
            <a:pPr lvl="1"/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33956446"/>
              </p:ext>
            </p:extLst>
          </p:nvPr>
        </p:nvGraphicFramePr>
        <p:xfrm>
          <a:off x="6404066" y="2094523"/>
          <a:ext cx="5787934" cy="3945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5943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3C1068C4-53F7-41AD-B91D-D77FC655D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5183" y="963065"/>
            <a:ext cx="4583740" cy="1266825"/>
          </a:xfrm>
          <a:prstGeom prst="wedgeRectCallout">
            <a:avLst>
              <a:gd name="adj1" fmla="val -56887"/>
              <a:gd name="adj2" fmla="val 19280"/>
            </a:avLst>
          </a:prstGeom>
          <a:noFill/>
          <a:ln>
            <a:solidFill>
              <a:srgbClr val="5CB565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Discovery: For students who are connecting the basic science of disease with human medicine. Projects may be proof of concept in cell or animal models or human samples.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2506AC6-703D-4097-A810-06DCEC4FD1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5146891"/>
              </p:ext>
            </p:extLst>
          </p:nvPr>
        </p:nvGraphicFramePr>
        <p:xfrm>
          <a:off x="2631123" y="1149957"/>
          <a:ext cx="6939280" cy="4744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Box 2">
            <a:extLst>
              <a:ext uri="{FF2B5EF4-FFF2-40B4-BE49-F238E27FC236}">
                <a16:creationId xmlns:a16="http://schemas.microsoft.com/office/drawing/2014/main" id="{1575A0DE-CF6F-4B5C-A1C1-3AC78A4FC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5852" y="4477615"/>
            <a:ext cx="4317040" cy="1670684"/>
          </a:xfrm>
          <a:prstGeom prst="wedgeRectCallout">
            <a:avLst>
              <a:gd name="adj1" fmla="val -37266"/>
              <a:gd name="adj2" fmla="val -72074"/>
            </a:avLst>
          </a:prstGeom>
          <a:noFill/>
          <a:ln>
            <a:solidFill>
              <a:srgbClr val="5EAFA6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Translational Therapeutics: For students who are testing discoveries for clinical effect. Projects may be first in humans, phase 1, or assessing the safety, efficacy, quality, and performance of regulated products.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5B2BA443-EFE9-4BA3-A9A6-757C82D5A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603" y="4554193"/>
            <a:ext cx="4317040" cy="1338925"/>
          </a:xfrm>
          <a:prstGeom prst="wedgeRectCallout">
            <a:avLst>
              <a:gd name="adj1" fmla="val 58939"/>
              <a:gd name="adj2" fmla="val -21661"/>
            </a:avLst>
          </a:prstGeom>
          <a:noFill/>
          <a:ln>
            <a:solidFill>
              <a:srgbClr val="6179A8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Entrepreneurial Science: For students who aim to navigate both business and academic environments as you conduct research and consider commercialization opportunities.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76FF0BE5-1E11-4823-9382-FC491F3ED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322878"/>
            <a:ext cx="4583740" cy="1019465"/>
          </a:xfrm>
          <a:prstGeom prst="wedgeRectCallout">
            <a:avLst>
              <a:gd name="adj1" fmla="val 29425"/>
              <a:gd name="adj2" fmla="val 77608"/>
            </a:avLst>
          </a:prstGeom>
          <a:noFill/>
          <a:ln>
            <a:solidFill>
              <a:srgbClr val="8064A2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Biomedical Informatics: For students who are adopting informatics methodologies to develop and test their own hypotheses.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F2959B3-FD1A-4B2B-A861-462240B2A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AA2B3E"/>
                </a:solidFill>
              </a:rPr>
              <a:t>MTR Concentrations</a:t>
            </a:r>
          </a:p>
        </p:txBody>
      </p:sp>
    </p:spTree>
    <p:extLst>
      <p:ext uri="{BB962C8B-B14F-4D97-AF65-F5344CB8AC3E}">
        <p14:creationId xmlns:p14="http://schemas.microsoft.com/office/powerpoint/2010/main" val="222455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504" y="305690"/>
            <a:ext cx="8915400" cy="67627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AA2B3E"/>
                </a:solidFill>
              </a:rPr>
              <a:t>From Reliance to Independence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1869189" y="1290993"/>
            <a:ext cx="8229600" cy="6137291"/>
          </a:xfrm>
        </p:spPr>
        <p:txBody>
          <a:bodyPr>
            <a:normAutofit/>
          </a:bodyPr>
          <a:lstStyle/>
          <a:p>
            <a:r>
              <a:rPr lang="en-US" b="0" dirty="0">
                <a:latin typeface="+mj-lt"/>
              </a:rPr>
              <a:t>Provide the training</a:t>
            </a:r>
          </a:p>
          <a:p>
            <a:endParaRPr lang="en-US" b="0" dirty="0">
              <a:latin typeface="+mj-lt"/>
            </a:endParaRPr>
          </a:p>
          <a:p>
            <a:r>
              <a:rPr lang="en-US" b="0" dirty="0">
                <a:latin typeface="+mj-lt"/>
              </a:rPr>
              <a:t>Provide the funding</a:t>
            </a:r>
          </a:p>
          <a:p>
            <a:endParaRPr lang="en-US" b="0" dirty="0">
              <a:latin typeface="+mj-lt"/>
            </a:endParaRPr>
          </a:p>
          <a:p>
            <a:r>
              <a:rPr lang="en-US" b="0" dirty="0">
                <a:solidFill>
                  <a:schemeClr val="tx2"/>
                </a:solidFill>
                <a:latin typeface="+mj-lt"/>
              </a:rPr>
              <a:t>Provide the mentoring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r>
              <a:rPr lang="en-US" b="0" dirty="0">
                <a:latin typeface="+mj-lt"/>
              </a:rPr>
              <a:t>Provide the infrastructure</a:t>
            </a:r>
          </a:p>
          <a:p>
            <a:endParaRPr lang="en-US" sz="24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2620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01A89-4070-4EDF-957A-7BDF0E998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AA2B3E"/>
                </a:solidFill>
              </a:rPr>
              <a:t>ITMAT Community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EFE97-F090-4058-8A24-1B0DFDDF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15154"/>
            <a:ext cx="10972800" cy="518405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Research Mentor Training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To develop mentoring skills in Penn and CHOP research faculty</a:t>
            </a:r>
          </a:p>
          <a:p>
            <a:pPr>
              <a:lnSpc>
                <a:spcPct val="150000"/>
              </a:lnSpc>
            </a:pPr>
            <a:r>
              <a:rPr lang="en-US" dirty="0"/>
              <a:t>Junior Investigator Symposium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Late stage post docs/clinical fellows &amp; early stage faculty at Penn and CHOP focused on successful career strategies for a career in CTS</a:t>
            </a:r>
          </a:p>
          <a:p>
            <a:pPr>
              <a:lnSpc>
                <a:spcPct val="150000"/>
              </a:lnSpc>
            </a:pPr>
            <a:r>
              <a:rPr lang="en-US" dirty="0"/>
              <a:t>Clinical and Translational Research 101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To introduce new residents and fellows at Penn and CHOP to the CTS landscape on campus</a:t>
            </a:r>
          </a:p>
          <a:p>
            <a:pPr>
              <a:lnSpc>
                <a:spcPct val="150000"/>
              </a:lnSpc>
            </a:pPr>
            <a:r>
              <a:rPr lang="en-US" dirty="0"/>
              <a:t>Career development workshops with Pharma</a:t>
            </a:r>
          </a:p>
          <a:p>
            <a:pPr>
              <a:lnSpc>
                <a:spcPct val="150000"/>
              </a:lnSpc>
            </a:pPr>
            <a:r>
              <a:rPr lang="en-US" dirty="0"/>
              <a:t>CTS Professional Staff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Masters in Regulatory Affairs</a:t>
            </a:r>
          </a:p>
        </p:txBody>
      </p:sp>
    </p:spTree>
    <p:extLst>
      <p:ext uri="{BB962C8B-B14F-4D97-AF65-F5344CB8AC3E}">
        <p14:creationId xmlns:p14="http://schemas.microsoft.com/office/powerpoint/2010/main" val="858509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504" y="305690"/>
            <a:ext cx="8915400" cy="67627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AA2B3E"/>
                </a:solidFill>
              </a:rPr>
              <a:t>From Reliance to Independence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1869189" y="1290993"/>
            <a:ext cx="8229600" cy="6137291"/>
          </a:xfrm>
        </p:spPr>
        <p:txBody>
          <a:bodyPr>
            <a:normAutofit/>
          </a:bodyPr>
          <a:lstStyle/>
          <a:p>
            <a:r>
              <a:rPr lang="en-US" b="0" dirty="0">
                <a:latin typeface="+mj-lt"/>
              </a:rPr>
              <a:t>Provide the training</a:t>
            </a:r>
          </a:p>
          <a:p>
            <a:endParaRPr lang="en-US" b="0" dirty="0">
              <a:latin typeface="+mj-lt"/>
            </a:endParaRPr>
          </a:p>
          <a:p>
            <a:r>
              <a:rPr lang="en-US" b="0" dirty="0">
                <a:solidFill>
                  <a:schemeClr val="tx2"/>
                </a:solidFill>
                <a:latin typeface="+mj-lt"/>
              </a:rPr>
              <a:t>Provide the funding</a:t>
            </a:r>
          </a:p>
          <a:p>
            <a:endParaRPr lang="en-US" b="0" dirty="0">
              <a:latin typeface="+mj-lt"/>
            </a:endParaRPr>
          </a:p>
          <a:p>
            <a:r>
              <a:rPr lang="en-US" b="0" dirty="0">
                <a:solidFill>
                  <a:schemeClr val="tx1"/>
                </a:solidFill>
                <a:latin typeface="+mj-lt"/>
              </a:rPr>
              <a:t>Provide the mentoring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r>
              <a:rPr lang="en-US" b="0" dirty="0">
                <a:latin typeface="+mj-lt"/>
              </a:rPr>
              <a:t>Provide the infrastructure</a:t>
            </a:r>
          </a:p>
          <a:p>
            <a:endParaRPr lang="en-US" sz="24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4030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05354" y="7815"/>
            <a:ext cx="8520113" cy="5588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AA2B3E"/>
                </a:solidFill>
              </a:rPr>
              <a:t>Protecting time for students to train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05354" y="1104012"/>
            <a:ext cx="88704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b="1" dirty="0"/>
              <a:t>Maintaining 80% protected time and securing tuition support 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Departmental T32s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ITMAT Fellowships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Internal Foundation Grants 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NIH KL2 and TL1 Awards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0CC6997-5AA9-4AA3-AC9B-F9380322B42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964098" y="2663301"/>
          <a:ext cx="5055832" cy="3710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6950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49798"/>
            <a:ext cx="8915400" cy="67627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AA2B3E"/>
                </a:solidFill>
              </a:rPr>
              <a:t>From Reliance to Independence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1869189" y="829520"/>
            <a:ext cx="8229600" cy="6137291"/>
          </a:xfrm>
        </p:spPr>
        <p:txBody>
          <a:bodyPr>
            <a:normAutofit/>
          </a:bodyPr>
          <a:lstStyle/>
          <a:p>
            <a:endParaRPr lang="en-US" sz="1600" dirty="0">
              <a:latin typeface="+mj-lt"/>
            </a:endParaRPr>
          </a:p>
          <a:p>
            <a:r>
              <a:rPr lang="en-US" b="0" dirty="0">
                <a:latin typeface="+mj-lt"/>
              </a:rPr>
              <a:t>Provide the training</a:t>
            </a:r>
          </a:p>
          <a:p>
            <a:endParaRPr lang="en-US" b="0" dirty="0">
              <a:latin typeface="+mj-lt"/>
            </a:endParaRPr>
          </a:p>
          <a:p>
            <a:r>
              <a:rPr lang="en-US" b="0" dirty="0">
                <a:latin typeface="+mj-lt"/>
              </a:rPr>
              <a:t>Provide the funding</a:t>
            </a:r>
          </a:p>
          <a:p>
            <a:endParaRPr lang="en-US" b="0" dirty="0">
              <a:latin typeface="+mj-lt"/>
            </a:endParaRPr>
          </a:p>
          <a:p>
            <a:r>
              <a:rPr lang="en-US" b="0" dirty="0">
                <a:solidFill>
                  <a:schemeClr val="tx1"/>
                </a:solidFill>
                <a:latin typeface="+mj-lt"/>
              </a:rPr>
              <a:t>Provide the mentoring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r>
              <a:rPr lang="en-US" b="0" dirty="0">
                <a:solidFill>
                  <a:schemeClr val="tx2"/>
                </a:solidFill>
                <a:latin typeface="+mj-lt"/>
              </a:rPr>
              <a:t>Provide the infrastructure</a:t>
            </a:r>
          </a:p>
          <a:p>
            <a:endParaRPr lang="en-US" sz="24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60402" y="6030469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>
                <a:solidFill>
                  <a:prstClr val="black"/>
                </a:solidFill>
                <a:latin typeface="Calibri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8385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Diagram 22"/>
          <p:cNvGraphicFramePr/>
          <p:nvPr>
            <p:extLst/>
          </p:nvPr>
        </p:nvGraphicFramePr>
        <p:xfrm>
          <a:off x="2276475" y="939800"/>
          <a:ext cx="7620000" cy="538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solidFill>
                  <a:srgbClr val="AA2B3E"/>
                </a:solidFill>
              </a:rPr>
              <a:t>Infrastructural Support – Enabling CTS</a:t>
            </a:r>
          </a:p>
        </p:txBody>
      </p:sp>
    </p:spTree>
    <p:extLst>
      <p:ext uri="{BB962C8B-B14F-4D97-AF65-F5344CB8AC3E}">
        <p14:creationId xmlns:p14="http://schemas.microsoft.com/office/powerpoint/2010/main" val="3258094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 dirty="0">
                <a:solidFill>
                  <a:srgbClr val="A30A36"/>
                </a:solidFill>
              </a:rPr>
              <a:t>What does the Education Pathway look like?</a:t>
            </a:r>
            <a:endParaRPr lang="en-US" sz="3200" dirty="0">
              <a:solidFill>
                <a:srgbClr val="A30A36"/>
              </a:solidFill>
            </a:endParaRPr>
          </a:p>
        </p:txBody>
      </p:sp>
      <p:graphicFrame>
        <p:nvGraphicFramePr>
          <p:cNvPr id="27" name="Diagram 26"/>
          <p:cNvGraphicFramePr/>
          <p:nvPr>
            <p:extLst/>
          </p:nvPr>
        </p:nvGraphicFramePr>
        <p:xfrm>
          <a:off x="2275114" y="1028700"/>
          <a:ext cx="7788729" cy="4975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8" name="Group 27"/>
          <p:cNvGrpSpPr/>
          <p:nvPr/>
        </p:nvGrpSpPr>
        <p:grpSpPr>
          <a:xfrm rot="19336362">
            <a:off x="7074146" y="1670347"/>
            <a:ext cx="2563571" cy="1182520"/>
            <a:chOff x="6878405" y="1325811"/>
            <a:chExt cx="2563571" cy="1182520"/>
          </a:xfrm>
        </p:grpSpPr>
        <p:sp>
          <p:nvSpPr>
            <p:cNvPr id="29" name="Oval 28"/>
            <p:cNvSpPr/>
            <p:nvPr/>
          </p:nvSpPr>
          <p:spPr>
            <a:xfrm>
              <a:off x="9211954" y="1800507"/>
              <a:ext cx="230022" cy="230020"/>
            </a:xfrm>
            <a:prstGeom prst="ellipse">
              <a:avLst/>
            </a:prstGeom>
            <a:solidFill>
              <a:srgbClr val="4472C4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30" name="Oval 29"/>
            <p:cNvSpPr/>
            <p:nvPr/>
          </p:nvSpPr>
          <p:spPr>
            <a:xfrm>
              <a:off x="8790924" y="1800507"/>
              <a:ext cx="230022" cy="230020"/>
            </a:xfrm>
            <a:prstGeom prst="ellipse">
              <a:avLst/>
            </a:prstGeom>
            <a:solidFill>
              <a:srgbClr val="4472C4">
                <a:hueOff val="-179350"/>
                <a:satOff val="-249"/>
                <a:lumOff val="-96"/>
                <a:alphaOff val="0"/>
              </a:srgbClr>
            </a:solidFill>
            <a:ln w="12700" cap="flat" cmpd="sng" algn="ctr">
              <a:solidFill>
                <a:srgbClr val="4472C4">
                  <a:hueOff val="-179350"/>
                  <a:satOff val="-249"/>
                  <a:lumOff val="-96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31" name="Oval 30"/>
            <p:cNvSpPr/>
            <p:nvPr/>
          </p:nvSpPr>
          <p:spPr>
            <a:xfrm>
              <a:off x="8370706" y="1800507"/>
              <a:ext cx="230022" cy="230020"/>
            </a:xfrm>
            <a:prstGeom prst="ellipse">
              <a:avLst/>
            </a:prstGeom>
            <a:solidFill>
              <a:srgbClr val="4472C4">
                <a:hueOff val="-358700"/>
                <a:satOff val="-499"/>
                <a:lumOff val="-191"/>
                <a:alphaOff val="0"/>
              </a:srgbClr>
            </a:solidFill>
            <a:ln w="12700" cap="flat" cmpd="sng" algn="ctr">
              <a:solidFill>
                <a:srgbClr val="4472C4">
                  <a:hueOff val="-358700"/>
                  <a:satOff val="-499"/>
                  <a:lumOff val="-191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32" name="Oval 31"/>
            <p:cNvSpPr/>
            <p:nvPr/>
          </p:nvSpPr>
          <p:spPr>
            <a:xfrm>
              <a:off x="7949676" y="1800507"/>
              <a:ext cx="230022" cy="230020"/>
            </a:xfrm>
            <a:prstGeom prst="ellipse">
              <a:avLst/>
            </a:prstGeom>
            <a:solidFill>
              <a:srgbClr val="4472C4">
                <a:hueOff val="-538050"/>
                <a:satOff val="-748"/>
                <a:lumOff val="-287"/>
                <a:alphaOff val="0"/>
              </a:srgbClr>
            </a:solidFill>
            <a:ln w="12700" cap="flat" cmpd="sng" algn="ctr">
              <a:solidFill>
                <a:srgbClr val="4472C4">
                  <a:hueOff val="-538050"/>
                  <a:satOff val="-748"/>
                  <a:lumOff val="-287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33" name="Oval 32"/>
            <p:cNvSpPr/>
            <p:nvPr/>
          </p:nvSpPr>
          <p:spPr>
            <a:xfrm>
              <a:off x="7528645" y="1800507"/>
              <a:ext cx="230022" cy="230020"/>
            </a:xfrm>
            <a:prstGeom prst="ellipse">
              <a:avLst/>
            </a:prstGeom>
            <a:solidFill>
              <a:srgbClr val="4472C4">
                <a:hueOff val="-717399"/>
                <a:satOff val="-998"/>
                <a:lumOff val="-383"/>
                <a:alphaOff val="0"/>
              </a:srgbClr>
            </a:solidFill>
            <a:ln w="12700" cap="flat" cmpd="sng" algn="ctr">
              <a:solidFill>
                <a:srgbClr val="4472C4">
                  <a:hueOff val="-717399"/>
                  <a:satOff val="-998"/>
                  <a:lumOff val="-383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34" name="Oval 33"/>
            <p:cNvSpPr/>
            <p:nvPr/>
          </p:nvSpPr>
          <p:spPr>
            <a:xfrm>
              <a:off x="6878405" y="1685496"/>
              <a:ext cx="460044" cy="459597"/>
            </a:xfrm>
            <a:prstGeom prst="ellipse">
              <a:avLst/>
            </a:prstGeom>
            <a:solidFill>
              <a:srgbClr val="4472C4">
                <a:hueOff val="-896749"/>
                <a:satOff val="-1247"/>
                <a:lumOff val="-478"/>
                <a:alphaOff val="0"/>
              </a:srgbClr>
            </a:solidFill>
            <a:ln w="12700" cap="flat" cmpd="sng" algn="ctr">
              <a:solidFill>
                <a:srgbClr val="4472C4">
                  <a:hueOff val="-896749"/>
                  <a:satOff val="-1247"/>
                  <a:lumOff val="-478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35" name="Oval 34"/>
            <p:cNvSpPr/>
            <p:nvPr/>
          </p:nvSpPr>
          <p:spPr>
            <a:xfrm>
              <a:off x="8837253" y="1325811"/>
              <a:ext cx="230022" cy="230020"/>
            </a:xfrm>
            <a:prstGeom prst="ellipse">
              <a:avLst/>
            </a:prstGeom>
            <a:solidFill>
              <a:srgbClr val="4472C4">
                <a:hueOff val="-1076099"/>
                <a:satOff val="-1497"/>
                <a:lumOff val="-574"/>
                <a:alphaOff val="0"/>
              </a:srgbClr>
            </a:solidFill>
            <a:ln w="12700" cap="flat" cmpd="sng" algn="ctr">
              <a:solidFill>
                <a:srgbClr val="4472C4">
                  <a:hueOff val="-1076099"/>
                  <a:satOff val="-1497"/>
                  <a:lumOff val="-574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36" name="Oval 35"/>
            <p:cNvSpPr/>
            <p:nvPr/>
          </p:nvSpPr>
          <p:spPr>
            <a:xfrm>
              <a:off x="8837253" y="2278311"/>
              <a:ext cx="230022" cy="230020"/>
            </a:xfrm>
            <a:prstGeom prst="ellipse">
              <a:avLst/>
            </a:prstGeom>
            <a:solidFill>
              <a:srgbClr val="4472C4">
                <a:hueOff val="-1255449"/>
                <a:satOff val="-1746"/>
                <a:lumOff val="-670"/>
                <a:alphaOff val="0"/>
              </a:srgbClr>
            </a:solidFill>
            <a:ln w="12700" cap="flat" cmpd="sng" algn="ctr">
              <a:solidFill>
                <a:srgbClr val="4472C4">
                  <a:hueOff val="-1255449"/>
                  <a:satOff val="-1746"/>
                  <a:lumOff val="-67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37" name="Oval 36"/>
            <p:cNvSpPr/>
            <p:nvPr/>
          </p:nvSpPr>
          <p:spPr>
            <a:xfrm>
              <a:off x="9042892" y="1532297"/>
              <a:ext cx="230022" cy="230020"/>
            </a:xfrm>
            <a:prstGeom prst="ellipse">
              <a:avLst/>
            </a:prstGeom>
            <a:solidFill>
              <a:srgbClr val="4472C4">
                <a:hueOff val="-1434799"/>
                <a:satOff val="-1996"/>
                <a:lumOff val="-765"/>
                <a:alphaOff val="0"/>
              </a:srgbClr>
            </a:solidFill>
            <a:ln w="12700" cap="flat" cmpd="sng" algn="ctr">
              <a:solidFill>
                <a:srgbClr val="4472C4">
                  <a:hueOff val="-1434799"/>
                  <a:satOff val="-1996"/>
                  <a:lumOff val="-765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38" name="Oval 37"/>
            <p:cNvSpPr/>
            <p:nvPr/>
          </p:nvSpPr>
          <p:spPr>
            <a:xfrm>
              <a:off x="9055897" y="2073157"/>
              <a:ext cx="230022" cy="230020"/>
            </a:xfrm>
            <a:prstGeom prst="ellipse">
              <a:avLst/>
            </a:prstGeom>
            <a:solidFill>
              <a:srgbClr val="4472C4">
                <a:hueOff val="-1614149"/>
                <a:satOff val="-2245"/>
                <a:lumOff val="-861"/>
                <a:alphaOff val="0"/>
              </a:srgbClr>
            </a:solidFill>
            <a:ln w="12700" cap="flat" cmpd="sng" algn="ctr">
              <a:solidFill>
                <a:srgbClr val="4472C4">
                  <a:hueOff val="-1614149"/>
                  <a:satOff val="-2245"/>
                  <a:lumOff val="-861"/>
                  <a:alphaOff val="0"/>
                </a:srgbClr>
              </a:solidFill>
              <a:prstDash val="solid"/>
              <a:miter lim="800000"/>
            </a:ln>
            <a:effectLst/>
          </p:spPr>
        </p:sp>
      </p:grpSp>
      <p:grpSp>
        <p:nvGrpSpPr>
          <p:cNvPr id="39" name="Group 38"/>
          <p:cNvGrpSpPr/>
          <p:nvPr/>
        </p:nvGrpSpPr>
        <p:grpSpPr>
          <a:xfrm rot="2051712">
            <a:off x="7073980" y="4460992"/>
            <a:ext cx="2563571" cy="1182520"/>
            <a:chOff x="6878405" y="1325811"/>
            <a:chExt cx="2563571" cy="1182520"/>
          </a:xfrm>
        </p:grpSpPr>
        <p:sp>
          <p:nvSpPr>
            <p:cNvPr id="40" name="Oval 39"/>
            <p:cNvSpPr/>
            <p:nvPr/>
          </p:nvSpPr>
          <p:spPr>
            <a:xfrm>
              <a:off x="9211954" y="1800507"/>
              <a:ext cx="230022" cy="230020"/>
            </a:xfrm>
            <a:prstGeom prst="ellipse">
              <a:avLst/>
            </a:prstGeom>
            <a:solidFill>
              <a:srgbClr val="4472C4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41" name="Oval 40"/>
            <p:cNvSpPr/>
            <p:nvPr/>
          </p:nvSpPr>
          <p:spPr>
            <a:xfrm>
              <a:off x="8790924" y="1800507"/>
              <a:ext cx="230022" cy="230020"/>
            </a:xfrm>
            <a:prstGeom prst="ellipse">
              <a:avLst/>
            </a:prstGeom>
            <a:solidFill>
              <a:srgbClr val="4472C4">
                <a:hueOff val="-179350"/>
                <a:satOff val="-249"/>
                <a:lumOff val="-96"/>
                <a:alphaOff val="0"/>
              </a:srgbClr>
            </a:solidFill>
            <a:ln w="12700" cap="flat" cmpd="sng" algn="ctr">
              <a:solidFill>
                <a:srgbClr val="4472C4">
                  <a:hueOff val="-179350"/>
                  <a:satOff val="-249"/>
                  <a:lumOff val="-96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42" name="Oval 41"/>
            <p:cNvSpPr/>
            <p:nvPr/>
          </p:nvSpPr>
          <p:spPr>
            <a:xfrm>
              <a:off x="8370706" y="1800507"/>
              <a:ext cx="230022" cy="230020"/>
            </a:xfrm>
            <a:prstGeom prst="ellipse">
              <a:avLst/>
            </a:prstGeom>
            <a:solidFill>
              <a:srgbClr val="4472C4">
                <a:hueOff val="-358700"/>
                <a:satOff val="-499"/>
                <a:lumOff val="-191"/>
                <a:alphaOff val="0"/>
              </a:srgbClr>
            </a:solidFill>
            <a:ln w="12700" cap="flat" cmpd="sng" algn="ctr">
              <a:solidFill>
                <a:srgbClr val="4472C4">
                  <a:hueOff val="-358700"/>
                  <a:satOff val="-499"/>
                  <a:lumOff val="-191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43" name="Oval 42"/>
            <p:cNvSpPr/>
            <p:nvPr/>
          </p:nvSpPr>
          <p:spPr>
            <a:xfrm>
              <a:off x="7949676" y="1800507"/>
              <a:ext cx="230022" cy="230020"/>
            </a:xfrm>
            <a:prstGeom prst="ellipse">
              <a:avLst/>
            </a:prstGeom>
            <a:solidFill>
              <a:srgbClr val="4472C4">
                <a:hueOff val="-538050"/>
                <a:satOff val="-748"/>
                <a:lumOff val="-287"/>
                <a:alphaOff val="0"/>
              </a:srgbClr>
            </a:solidFill>
            <a:ln w="12700" cap="flat" cmpd="sng" algn="ctr">
              <a:solidFill>
                <a:srgbClr val="4472C4">
                  <a:hueOff val="-538050"/>
                  <a:satOff val="-748"/>
                  <a:lumOff val="-287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44" name="Oval 43"/>
            <p:cNvSpPr/>
            <p:nvPr/>
          </p:nvSpPr>
          <p:spPr>
            <a:xfrm>
              <a:off x="7528645" y="1800507"/>
              <a:ext cx="230022" cy="230020"/>
            </a:xfrm>
            <a:prstGeom prst="ellipse">
              <a:avLst/>
            </a:prstGeom>
            <a:solidFill>
              <a:srgbClr val="4472C4">
                <a:hueOff val="-717399"/>
                <a:satOff val="-998"/>
                <a:lumOff val="-383"/>
                <a:alphaOff val="0"/>
              </a:srgbClr>
            </a:solidFill>
            <a:ln w="12700" cap="flat" cmpd="sng" algn="ctr">
              <a:solidFill>
                <a:srgbClr val="4472C4">
                  <a:hueOff val="-717399"/>
                  <a:satOff val="-998"/>
                  <a:lumOff val="-383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45" name="Oval 44"/>
            <p:cNvSpPr/>
            <p:nvPr/>
          </p:nvSpPr>
          <p:spPr>
            <a:xfrm>
              <a:off x="6878405" y="1685496"/>
              <a:ext cx="460044" cy="459597"/>
            </a:xfrm>
            <a:prstGeom prst="ellipse">
              <a:avLst/>
            </a:prstGeom>
            <a:solidFill>
              <a:srgbClr val="4472C4">
                <a:hueOff val="-896749"/>
                <a:satOff val="-1247"/>
                <a:lumOff val="-478"/>
                <a:alphaOff val="0"/>
              </a:srgbClr>
            </a:solidFill>
            <a:ln w="12700" cap="flat" cmpd="sng" algn="ctr">
              <a:solidFill>
                <a:srgbClr val="4472C4">
                  <a:hueOff val="-896749"/>
                  <a:satOff val="-1247"/>
                  <a:lumOff val="-478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46" name="Oval 45"/>
            <p:cNvSpPr/>
            <p:nvPr/>
          </p:nvSpPr>
          <p:spPr>
            <a:xfrm>
              <a:off x="8837253" y="1325811"/>
              <a:ext cx="230022" cy="230020"/>
            </a:xfrm>
            <a:prstGeom prst="ellipse">
              <a:avLst/>
            </a:prstGeom>
            <a:solidFill>
              <a:srgbClr val="4472C4">
                <a:hueOff val="-1076099"/>
                <a:satOff val="-1497"/>
                <a:lumOff val="-574"/>
                <a:alphaOff val="0"/>
              </a:srgbClr>
            </a:solidFill>
            <a:ln w="12700" cap="flat" cmpd="sng" algn="ctr">
              <a:solidFill>
                <a:srgbClr val="4472C4">
                  <a:hueOff val="-1076099"/>
                  <a:satOff val="-1497"/>
                  <a:lumOff val="-574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47" name="Oval 46"/>
            <p:cNvSpPr/>
            <p:nvPr/>
          </p:nvSpPr>
          <p:spPr>
            <a:xfrm>
              <a:off x="8837253" y="2278311"/>
              <a:ext cx="230022" cy="230020"/>
            </a:xfrm>
            <a:prstGeom prst="ellipse">
              <a:avLst/>
            </a:prstGeom>
            <a:solidFill>
              <a:srgbClr val="4472C4">
                <a:hueOff val="-1255449"/>
                <a:satOff val="-1746"/>
                <a:lumOff val="-670"/>
                <a:alphaOff val="0"/>
              </a:srgbClr>
            </a:solidFill>
            <a:ln w="12700" cap="flat" cmpd="sng" algn="ctr">
              <a:solidFill>
                <a:srgbClr val="4472C4">
                  <a:hueOff val="-1255449"/>
                  <a:satOff val="-1746"/>
                  <a:lumOff val="-67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48" name="Oval 47"/>
            <p:cNvSpPr/>
            <p:nvPr/>
          </p:nvSpPr>
          <p:spPr>
            <a:xfrm>
              <a:off x="9042892" y="1532297"/>
              <a:ext cx="230022" cy="230020"/>
            </a:xfrm>
            <a:prstGeom prst="ellipse">
              <a:avLst/>
            </a:prstGeom>
            <a:solidFill>
              <a:srgbClr val="4472C4">
                <a:hueOff val="-1434799"/>
                <a:satOff val="-1996"/>
                <a:lumOff val="-765"/>
                <a:alphaOff val="0"/>
              </a:srgbClr>
            </a:solidFill>
            <a:ln w="12700" cap="flat" cmpd="sng" algn="ctr">
              <a:solidFill>
                <a:srgbClr val="4472C4">
                  <a:hueOff val="-1434799"/>
                  <a:satOff val="-1996"/>
                  <a:lumOff val="-765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49" name="Oval 48"/>
            <p:cNvSpPr/>
            <p:nvPr/>
          </p:nvSpPr>
          <p:spPr>
            <a:xfrm>
              <a:off x="9055897" y="2073157"/>
              <a:ext cx="230022" cy="230020"/>
            </a:xfrm>
            <a:prstGeom prst="ellipse">
              <a:avLst/>
            </a:prstGeom>
            <a:solidFill>
              <a:srgbClr val="4472C4">
                <a:hueOff val="-1614149"/>
                <a:satOff val="-2245"/>
                <a:lumOff val="-861"/>
                <a:alphaOff val="0"/>
              </a:srgbClr>
            </a:solidFill>
            <a:ln w="12700" cap="flat" cmpd="sng" algn="ctr">
              <a:solidFill>
                <a:srgbClr val="4472C4">
                  <a:hueOff val="-1614149"/>
                  <a:satOff val="-2245"/>
                  <a:lumOff val="-861"/>
                  <a:alphaOff val="0"/>
                </a:srgbClr>
              </a:solidFill>
              <a:prstDash val="solid"/>
              <a:miter lim="800000"/>
            </a:ln>
            <a:effectLst/>
          </p:spPr>
        </p:sp>
      </p:grpSp>
    </p:spTree>
    <p:extLst>
      <p:ext uri="{BB962C8B-B14F-4D97-AF65-F5344CB8AC3E}">
        <p14:creationId xmlns:p14="http://schemas.microsoft.com/office/powerpoint/2010/main" val="265158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1262" y="361723"/>
            <a:ext cx="8520113" cy="558800"/>
          </a:xfrm>
        </p:spPr>
        <p:txBody>
          <a:bodyPr>
            <a:noAutofit/>
          </a:bodyPr>
          <a:lstStyle/>
          <a:p>
            <a:r>
              <a:rPr lang="en-US" sz="3200" b="0" dirty="0">
                <a:solidFill>
                  <a:srgbClr val="A30A36"/>
                </a:solidFill>
              </a:rPr>
              <a:t>The Shifting Interface of Academia and Healthcare</a:t>
            </a: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5217" y="1676113"/>
            <a:ext cx="8712200" cy="4080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50572" y="1234789"/>
            <a:ext cx="5110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74E"/>
                </a:solidFill>
                <a:latin typeface="Calibri"/>
              </a:rPr>
              <a:t>Integrating the translation of discovery into medical education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10100" y="4275620"/>
            <a:ext cx="599258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Calibri"/>
              </a:rPr>
              <a:t>The Learning Health Care System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Large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Academic Partnerships/Consortia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Team Science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Science of Healthcare Economics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Science of healthcare operations on outcomes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486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>
                <a:solidFill>
                  <a:schemeClr val="bg1"/>
                </a:solidFill>
                <a:latin typeface="Arial" pitchFamily="34" charset="0"/>
              </a:rPr>
              <a:t>Definition of Clinical Research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605643" y="96839"/>
            <a:ext cx="87602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200" dirty="0">
                <a:solidFill>
                  <a:srgbClr val="A30A36"/>
                </a:solidFill>
                <a:latin typeface="Calibri"/>
              </a:rPr>
              <a:t>The Evolution of the Research Landscape</a:t>
            </a: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>
            <p:extLst/>
          </p:nvPr>
        </p:nvGraphicFramePr>
        <p:xfrm>
          <a:off x="1605643" y="775217"/>
          <a:ext cx="10086068" cy="7785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3" imgW="5779055" imgH="4467039" progId="Word.Document.8">
                  <p:embed/>
                </p:oleObj>
              </mc:Choice>
              <mc:Fallback>
                <p:oleObj name="Document" r:id="rId3" imgW="5779055" imgH="4467039" progId="Word.Document.8">
                  <p:embed/>
                  <p:pic>
                    <p:nvPicPr>
                      <p:cNvPr id="1843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5643" y="775217"/>
                        <a:ext cx="10086068" cy="77852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0" y="5265965"/>
            <a:ext cx="5304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4081"/>
                </a:solidFill>
                <a:latin typeface="Calibri" panose="020F0502020204030204" pitchFamily="34" charset="0"/>
              </a:rPr>
              <a:t>**The Learning Health Care System</a:t>
            </a:r>
          </a:p>
        </p:txBody>
      </p:sp>
    </p:spTree>
    <p:extLst>
      <p:ext uri="{BB962C8B-B14F-4D97-AF65-F5344CB8AC3E}">
        <p14:creationId xmlns:p14="http://schemas.microsoft.com/office/powerpoint/2010/main" val="4182503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612266" y="167866"/>
            <a:ext cx="8520113" cy="558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</a:extLst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AA2B3E"/>
                </a:solidFill>
              </a:rPr>
              <a:t>Career Planning - Academic Tracks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887761" y="854578"/>
            <a:ext cx="7826375" cy="4904638"/>
          </a:xfrm>
        </p:spPr>
        <p:txBody>
          <a:bodyPr>
            <a:noAutofit/>
          </a:bodyPr>
          <a:lstStyle/>
          <a:p>
            <a:pPr>
              <a:lnSpc>
                <a:spcPct val="250000"/>
              </a:lnSpc>
            </a:pPr>
            <a:r>
              <a:rPr lang="en-US" altLang="en-US" b="0" dirty="0"/>
              <a:t>Academic Clinician </a:t>
            </a:r>
          </a:p>
          <a:p>
            <a:pPr>
              <a:lnSpc>
                <a:spcPct val="250000"/>
              </a:lnSpc>
            </a:pPr>
            <a:r>
              <a:rPr lang="en-US" altLang="en-US" b="0" dirty="0"/>
              <a:t>Clinician Educator </a:t>
            </a:r>
          </a:p>
          <a:p>
            <a:pPr>
              <a:lnSpc>
                <a:spcPct val="250000"/>
              </a:lnSpc>
            </a:pPr>
            <a:r>
              <a:rPr lang="en-US" altLang="en-US" b="0" dirty="0"/>
              <a:t>Research </a:t>
            </a:r>
          </a:p>
          <a:p>
            <a:pPr>
              <a:lnSpc>
                <a:spcPct val="250000"/>
              </a:lnSpc>
            </a:pPr>
            <a:r>
              <a:rPr lang="en-US" altLang="en-US" b="0" dirty="0"/>
              <a:t>Tenure </a:t>
            </a:r>
          </a:p>
        </p:txBody>
      </p:sp>
    </p:spTree>
    <p:extLst>
      <p:ext uri="{BB962C8B-B14F-4D97-AF65-F5344CB8AC3E}">
        <p14:creationId xmlns:p14="http://schemas.microsoft.com/office/powerpoint/2010/main" val="459375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76924"/>
            <a:ext cx="8915400" cy="67627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AA2B3E"/>
                </a:solidFill>
              </a:rPr>
              <a:t>Evolution from Reliance to Independence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1869189" y="829520"/>
            <a:ext cx="8229600" cy="6137291"/>
          </a:xfrm>
        </p:spPr>
        <p:txBody>
          <a:bodyPr>
            <a:normAutofit/>
          </a:bodyPr>
          <a:lstStyle/>
          <a:p>
            <a:endParaRPr lang="en-US" sz="1600" dirty="0"/>
          </a:p>
          <a:p>
            <a:r>
              <a:rPr lang="en-US" b="0" dirty="0"/>
              <a:t>Provide the training</a:t>
            </a:r>
          </a:p>
          <a:p>
            <a:pPr marL="0" indent="0">
              <a:buNone/>
            </a:pPr>
            <a:endParaRPr lang="en-US" b="0" dirty="0"/>
          </a:p>
          <a:p>
            <a:r>
              <a:rPr lang="en-US" b="0" dirty="0"/>
              <a:t>Provide the funding</a:t>
            </a:r>
          </a:p>
          <a:p>
            <a:endParaRPr lang="en-US" b="0" dirty="0"/>
          </a:p>
          <a:p>
            <a:r>
              <a:rPr lang="en-US" b="0" dirty="0">
                <a:solidFill>
                  <a:schemeClr val="tx1"/>
                </a:solidFill>
              </a:rPr>
              <a:t>Provide the mentoring</a:t>
            </a:r>
          </a:p>
          <a:p>
            <a:endParaRPr lang="en-US" b="0" dirty="0">
              <a:solidFill>
                <a:schemeClr val="tx1"/>
              </a:solidFill>
            </a:endParaRPr>
          </a:p>
          <a:p>
            <a:r>
              <a:rPr lang="en-US" b="0" dirty="0"/>
              <a:t>Provide the infrastructure</a:t>
            </a:r>
          </a:p>
          <a:p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719644" y="6030469"/>
            <a:ext cx="27959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>
                <a:solidFill>
                  <a:prstClr val="black"/>
                </a:solidFill>
                <a:latin typeface="Calibri"/>
              </a:rPr>
              <a:t>Meagher EA,. </a:t>
            </a:r>
            <a:r>
              <a:rPr lang="en-US" sz="1000" dirty="0" err="1">
                <a:solidFill>
                  <a:prstClr val="black"/>
                </a:solidFill>
                <a:latin typeface="Calibri"/>
              </a:rPr>
              <a:t>Clin</a:t>
            </a:r>
            <a:r>
              <a:rPr lang="en-US" sz="10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Calibri"/>
              </a:rPr>
              <a:t>Transl</a:t>
            </a:r>
            <a:r>
              <a:rPr lang="en-US" sz="1000" dirty="0">
                <a:solidFill>
                  <a:prstClr val="black"/>
                </a:solidFill>
                <a:latin typeface="Calibri"/>
              </a:rPr>
              <a:t> Sci. 2011 Oct;4(5):353-8. </a:t>
            </a:r>
          </a:p>
        </p:txBody>
      </p:sp>
    </p:spTree>
    <p:extLst>
      <p:ext uri="{BB962C8B-B14F-4D97-AF65-F5344CB8AC3E}">
        <p14:creationId xmlns:p14="http://schemas.microsoft.com/office/powerpoint/2010/main" val="1707429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3B041-EFD2-400E-985E-785120C20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0898"/>
            <a:ext cx="10972800" cy="1019465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AA2B3E"/>
                </a:solidFill>
              </a:rPr>
              <a:t>Levels of Engagement for </a:t>
            </a:r>
            <a:br>
              <a:rPr lang="en-US" sz="3200" dirty="0">
                <a:solidFill>
                  <a:srgbClr val="AA2B3E"/>
                </a:solidFill>
              </a:rPr>
            </a:br>
            <a:r>
              <a:rPr lang="en-US" sz="3200" dirty="0">
                <a:solidFill>
                  <a:srgbClr val="AA2B3E"/>
                </a:solidFill>
              </a:rPr>
              <a:t>Translational Research Education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660FCB2-66AE-4279-B4E1-6C1F1A232E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7097456"/>
              </p:ext>
            </p:extLst>
          </p:nvPr>
        </p:nvGraphicFramePr>
        <p:xfrm>
          <a:off x="1981200" y="1600200"/>
          <a:ext cx="82296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047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768" y="74814"/>
            <a:ext cx="8831291" cy="87377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AA2B3E"/>
                </a:solidFill>
              </a:rPr>
              <a:t>MTR 510: Intro to Clinical &amp; Translational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0462" y="1401512"/>
            <a:ext cx="8271164" cy="4047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+mj-lt"/>
              </a:rPr>
              <a:t>Course Director: Emma Meagher, MD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Offered Fall Term, M/W, 4:00 -5:30 PM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Open to nondegree students</a:t>
            </a: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Module 1: Research Methods &amp; Protocol Development</a:t>
            </a:r>
          </a:p>
          <a:p>
            <a:r>
              <a:rPr lang="en-US" sz="2000" dirty="0">
                <a:latin typeface="+mj-lt"/>
              </a:rPr>
              <a:t>Module 2: Regulatory Environment for Clinical Trials. </a:t>
            </a: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Upon completion, students should have a strong foundation in the fundamentals of clinical research and should be able to apply contemporary research tools to clinically relevant areas of investigation.</a:t>
            </a:r>
            <a:endParaRPr lang="en-US" b="0" dirty="0">
              <a:latin typeface="+mj-lt"/>
            </a:endParaRPr>
          </a:p>
          <a:p>
            <a:pPr marL="0" indent="0">
              <a:buNone/>
            </a:pPr>
            <a:endParaRPr lang="en-US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8904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0916"/>
            <a:ext cx="9075634" cy="8255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AA2B3E"/>
                </a:solidFill>
                <a:cs typeface="Arial" pitchFamily="34" charset="0"/>
              </a:rPr>
              <a:t>Certificate in Clinical Research - Epidemiology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3506" y="1158785"/>
            <a:ext cx="8711739" cy="603250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7200" dirty="0">
                <a:latin typeface="+mj-lt"/>
                <a:cs typeface="Arial" pitchFamily="34" charset="0"/>
              </a:rPr>
              <a:t>Requirements</a:t>
            </a:r>
          </a:p>
          <a:p>
            <a:pPr lvl="1"/>
            <a:r>
              <a:rPr lang="en-US" sz="7200" dirty="0">
                <a:latin typeface="+mj-lt"/>
                <a:cs typeface="Arial" pitchFamily="34" charset="0"/>
              </a:rPr>
              <a:t>4 courses totaling a minimum of 3 course units which must include:</a:t>
            </a:r>
          </a:p>
          <a:p>
            <a:pPr lvl="3">
              <a:buFont typeface="Arial" pitchFamily="34" charset="0"/>
              <a:buChar char="•"/>
            </a:pPr>
            <a:r>
              <a:rPr lang="en-US" sz="7200" dirty="0">
                <a:latin typeface="+mj-lt"/>
                <a:cs typeface="Arial" pitchFamily="34" charset="0"/>
              </a:rPr>
              <a:t>Epidemiology research methods/study design</a:t>
            </a:r>
          </a:p>
          <a:p>
            <a:pPr lvl="3">
              <a:buFont typeface="Arial" pitchFamily="34" charset="0"/>
              <a:buChar char="•"/>
            </a:pPr>
            <a:r>
              <a:rPr lang="en-US" sz="7200" dirty="0">
                <a:latin typeface="+mj-lt"/>
                <a:cs typeface="Arial" pitchFamily="34" charset="0"/>
              </a:rPr>
              <a:t>Biostatistics for epidemiology</a:t>
            </a:r>
          </a:p>
          <a:p>
            <a:pPr lvl="3">
              <a:buFont typeface="Arial" pitchFamily="34" charset="0"/>
              <a:buChar char="•"/>
            </a:pPr>
            <a:r>
              <a:rPr lang="en-US" sz="7200" dirty="0">
                <a:latin typeface="+mj-lt"/>
                <a:cs typeface="Arial" pitchFamily="34" charset="0"/>
              </a:rPr>
              <a:t>Practical applications of Epidemiology Research</a:t>
            </a:r>
          </a:p>
          <a:p>
            <a:pPr lvl="3">
              <a:buFont typeface="Arial" pitchFamily="34" charset="0"/>
              <a:buChar char="•"/>
            </a:pPr>
            <a:r>
              <a:rPr lang="en-US" sz="7200" dirty="0">
                <a:latin typeface="+mj-lt"/>
                <a:cs typeface="Arial" pitchFamily="34" charset="0"/>
              </a:rPr>
              <a:t>Scientific and Ethical research conduct</a:t>
            </a:r>
          </a:p>
          <a:p>
            <a:pPr lvl="1"/>
            <a:r>
              <a:rPr lang="en-US" sz="7200" dirty="0">
                <a:latin typeface="+mj-lt"/>
                <a:cs typeface="Arial" pitchFamily="34" charset="0"/>
              </a:rPr>
              <a:t>Completion of 2 online Collaborative Institutional Training Initiative (CITI) units</a:t>
            </a:r>
          </a:p>
          <a:p>
            <a:pPr marL="357187" lvl="1" indent="0">
              <a:buNone/>
            </a:pPr>
            <a:endParaRPr lang="en-US" sz="7200" dirty="0">
              <a:latin typeface="+mj-lt"/>
              <a:cs typeface="Arial" pitchFamily="34" charset="0"/>
            </a:endParaRPr>
          </a:p>
          <a:p>
            <a:r>
              <a:rPr lang="en-US" sz="7200" dirty="0">
                <a:latin typeface="+mj-lt"/>
                <a:cs typeface="Arial" pitchFamily="34" charset="0"/>
              </a:rPr>
              <a:t>Two pathways: </a:t>
            </a:r>
          </a:p>
          <a:p>
            <a:pPr marL="0" indent="0">
              <a:buNone/>
            </a:pPr>
            <a:endParaRPr lang="en-US" dirty="0">
              <a:latin typeface="+mj-lt"/>
              <a:cs typeface="Arial" pitchFamily="34" charset="0"/>
            </a:endParaRPr>
          </a:p>
          <a:p>
            <a:pPr lvl="1"/>
            <a:r>
              <a:rPr lang="en-US" sz="7200" dirty="0">
                <a:latin typeface="+mj-lt"/>
                <a:cs typeface="Arial" pitchFamily="34" charset="0"/>
              </a:rPr>
              <a:t>Non-credit - only available to Penn</a:t>
            </a:r>
          </a:p>
          <a:p>
            <a:pPr lvl="1"/>
            <a:endParaRPr lang="en-US" sz="7200" dirty="0">
              <a:latin typeface="+mj-lt"/>
              <a:cs typeface="Arial" pitchFamily="34" charset="0"/>
            </a:endParaRPr>
          </a:p>
          <a:p>
            <a:pPr lvl="1"/>
            <a:r>
              <a:rPr lang="en-US" sz="7200" dirty="0">
                <a:latin typeface="+mj-lt"/>
                <a:cs typeface="Arial" pitchFamily="34" charset="0"/>
              </a:rPr>
              <a:t>Credit - Staff and faculty or anyone external to Penn.  </a:t>
            </a:r>
            <a:br>
              <a:rPr lang="en-US" sz="7200" dirty="0">
                <a:latin typeface="+mj-lt"/>
                <a:cs typeface="Arial" pitchFamily="34" charset="0"/>
              </a:rPr>
            </a:br>
            <a:endParaRPr lang="en-US" sz="7200" dirty="0">
              <a:latin typeface="+mj-lt"/>
              <a:cs typeface="Arial" pitchFamily="34" charset="0"/>
            </a:endParaRPr>
          </a:p>
          <a:p>
            <a:pPr lvl="1"/>
            <a:endParaRPr lang="en-US" sz="7200" dirty="0">
              <a:latin typeface="+mj-lt"/>
              <a:cs typeface="Arial" pitchFamily="34" charset="0"/>
            </a:endParaRPr>
          </a:p>
          <a:p>
            <a:pPr lvl="0"/>
            <a:r>
              <a:rPr lang="en-US" sz="7200" dirty="0">
                <a:latin typeface="+mj-lt"/>
                <a:cs typeface="Arial" pitchFamily="34" charset="0"/>
              </a:rPr>
              <a:t>For More Information:</a:t>
            </a:r>
          </a:p>
          <a:p>
            <a:pPr marL="0" indent="0">
              <a:buNone/>
            </a:pPr>
            <a:r>
              <a:rPr lang="en-US" sz="7200" dirty="0">
                <a:latin typeface="+mj-lt"/>
                <a:cs typeface="Arial" pitchFamily="34" charset="0"/>
              </a:rPr>
              <a:t>	</a:t>
            </a:r>
            <a:r>
              <a:rPr lang="en-US" sz="7200" dirty="0">
                <a:latin typeface="+mj-lt"/>
                <a:cs typeface="Arial" pitchFamily="34" charset="0"/>
                <a:hlinkClick r:id="rId2"/>
              </a:rPr>
              <a:t>https://www.med.upenn.edu/cceb/edu/nd/certificate.shtml</a:t>
            </a:r>
            <a:endParaRPr lang="en-US" sz="7200" dirty="0">
              <a:latin typeface="+mj-lt"/>
              <a:cs typeface="Arial" pitchFamily="34" charset="0"/>
            </a:endParaRPr>
          </a:p>
          <a:p>
            <a:pPr marL="0" indent="0">
              <a:buNone/>
            </a:pPr>
            <a:r>
              <a:rPr lang="en-US" sz="7200" dirty="0">
                <a:latin typeface="+mj-lt"/>
              </a:rPr>
              <a:t>	ccebcert@mail.med.upenn.edu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1785293"/>
      </p:ext>
    </p:extLst>
  </p:cSld>
  <p:clrMapOvr>
    <a:masterClrMapping/>
  </p:clrMapOvr>
</p:sld>
</file>

<file path=ppt/theme/theme1.xml><?xml version="1.0" encoding="utf-8"?>
<a:theme xmlns:a="http://schemas.openxmlformats.org/drawingml/2006/main" name="ITMAT new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3426</TotalTime>
  <Words>867</Words>
  <Application>Microsoft Office PowerPoint</Application>
  <PresentationFormat>Widescreen</PresentationFormat>
  <Paragraphs>192</Paragraphs>
  <Slides>19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ITMAT newlogo</vt:lpstr>
      <vt:lpstr>Document</vt:lpstr>
      <vt:lpstr>Opportunities to Pursue a Clinical and Translational Career at Penn  Emma A. Meagher, MD Vice Dean for Clinical Research &amp; Chief Clinical Research Officer </vt:lpstr>
      <vt:lpstr>What does the Education Pathway look like?</vt:lpstr>
      <vt:lpstr>The Shifting Interface of Academia and Healthcare</vt:lpstr>
      <vt:lpstr>Definition of Clinical Research</vt:lpstr>
      <vt:lpstr>Career Planning - Academic Tracks</vt:lpstr>
      <vt:lpstr>Evolution from Reliance to Independence</vt:lpstr>
      <vt:lpstr>Levels of Engagement for  Translational Research Education</vt:lpstr>
      <vt:lpstr>MTR 510: Intro to Clinical &amp; Translational Research</vt:lpstr>
      <vt:lpstr>Certificate in Clinical Research - Epidemiology</vt:lpstr>
      <vt:lpstr>Master of Science in Clinical Epidemiology</vt:lpstr>
      <vt:lpstr>ITMAT Certificate Program</vt:lpstr>
      <vt:lpstr>Master of Science in Translational Research</vt:lpstr>
      <vt:lpstr>MTR Concentrations</vt:lpstr>
      <vt:lpstr>From Reliance to Independence</vt:lpstr>
      <vt:lpstr>ITMAT Community Education</vt:lpstr>
      <vt:lpstr>From Reliance to Independence</vt:lpstr>
      <vt:lpstr>Protecting time for students to train</vt:lpstr>
      <vt:lpstr>From Reliance to Independence</vt:lpstr>
      <vt:lpstr>Infrastructural Support – Enabling 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ITMAT Education  MTR Orientation 2015</dc:title>
  <dc:creator>Rachel Bastian</dc:creator>
  <cp:lastModifiedBy>mmaxwell@pmacs.upenn.edu</cp:lastModifiedBy>
  <cp:revision>52</cp:revision>
  <cp:lastPrinted>2017-04-28T15:27:14Z</cp:lastPrinted>
  <dcterms:created xsi:type="dcterms:W3CDTF">2015-06-30T19:16:16Z</dcterms:created>
  <dcterms:modified xsi:type="dcterms:W3CDTF">2018-09-08T00:04:15Z</dcterms:modified>
</cp:coreProperties>
</file>